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2"/>
  </p:notesMasterIdLst>
  <p:sldIdLst>
    <p:sldId id="4261" r:id="rId2"/>
    <p:sldId id="711" r:id="rId3"/>
    <p:sldId id="649" r:id="rId4"/>
    <p:sldId id="938" r:id="rId5"/>
    <p:sldId id="939" r:id="rId6"/>
    <p:sldId id="4267" r:id="rId7"/>
    <p:sldId id="4268" r:id="rId8"/>
    <p:sldId id="4220" r:id="rId9"/>
    <p:sldId id="4221" r:id="rId10"/>
    <p:sldId id="872" r:id="rId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FDBE"/>
    <a:srgbClr val="DCFDAB"/>
    <a:srgbClr val="FFAAA9"/>
    <a:srgbClr val="DBFDAA"/>
    <a:srgbClr val="FFE1E1"/>
    <a:srgbClr val="ECE5F7"/>
    <a:srgbClr val="E1D6F2"/>
    <a:srgbClr val="DCFDAD"/>
    <a:srgbClr val="D4C5EC"/>
    <a:srgbClr val="FFD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052"/>
    <p:restoredTop sz="89333" autoAdjust="0"/>
  </p:normalViewPr>
  <p:slideViewPr>
    <p:cSldViewPr snapToGrid="0">
      <p:cViewPr varScale="1">
        <p:scale>
          <a:sx n="62" d="100"/>
          <a:sy n="62" d="100"/>
        </p:scale>
        <p:origin x="1772" y="2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12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2021/6/20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20823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indent="0" algn="just">
              <a:lnSpc>
                <a:spcPct val="150000"/>
              </a:lnSpc>
              <a:spcBef>
                <a:spcPts val="0"/>
              </a:spcBef>
              <a:buClr>
                <a:srgbClr val="FF0000"/>
              </a:buClr>
              <a:buFont typeface="Wingdings" pitchFamily="2" charset="2"/>
              <a:buNone/>
            </a:pP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4" name="幻灯片编号占位符 3"/>
          <p:cNvSpPr>
            <a:spLocks noGrp="1"/>
          </p:cNvSpPr>
          <p:nvPr>
            <p:ph type="sldNum" sz="quarter" idx="10"/>
          </p:nvPr>
        </p:nvSpPr>
        <p:spPr/>
        <p:txBody>
          <a:bodyPr/>
          <a:lstStyle/>
          <a:p>
            <a:fld id="{A880267C-9B34-4EB6-8147-72CDB5DD00B9}" type="slidenum">
              <a:rPr lang="zh-CN" altLang="en-US" smtClean="0"/>
              <a:t>3</a:t>
            </a:fld>
            <a:endParaRPr lang="zh-CN" altLang="en-US"/>
          </a:p>
        </p:txBody>
      </p:sp>
    </p:spTree>
    <p:extLst>
      <p:ext uri="{BB962C8B-B14F-4D97-AF65-F5344CB8AC3E}">
        <p14:creationId xmlns:p14="http://schemas.microsoft.com/office/powerpoint/2010/main" val="20526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5363" y="768350"/>
            <a:ext cx="5113337"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5363" y="768350"/>
            <a:ext cx="5113337"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cs typeface="微软雅黑" panose="020B0503020204020204" pitchFamily="34" charset="-122"/>
              </a:rPr>
              <a:t>量子计算与 </a:t>
            </a:r>
            <a:r>
              <a:rPr lang="en-US" altLang="zh-CN" dirty="0">
                <a:cs typeface="微软雅黑" panose="020B0503020204020204" pitchFamily="34" charset="-122"/>
              </a:rPr>
              <a:t>DNA</a:t>
            </a:r>
            <a:r>
              <a:rPr lang="zh-CN" altLang="en-US" dirty="0">
                <a:cs typeface="微软雅黑" panose="020B0503020204020204" pitchFamily="34" charset="-122"/>
              </a:rPr>
              <a:t> 计算</a:t>
            </a:r>
            <a:endParaRPr lang="en-US" altLang="zh-CN" dirty="0"/>
          </a:p>
        </p:txBody>
      </p:sp>
      <p:sp>
        <p:nvSpPr>
          <p:cNvPr id="4" name="灯片编号占位符 3"/>
          <p:cNvSpPr>
            <a:spLocks noGrp="1"/>
          </p:cNvSpPr>
          <p:nvPr>
            <p:ph type="sldNum" sz="quarter" idx="10"/>
          </p:nvPr>
        </p:nvSpPr>
        <p:spPr/>
        <p:txBody>
          <a:bodyPr/>
          <a:lstStyle/>
          <a:p>
            <a:fld id="{3A3A306F-F4FA-4D4C-BF42-A85C88F01A30}" type="slidenum">
              <a:rPr lang="zh-CN" altLang="en-US" smtClean="0"/>
              <a:t>6</a:t>
            </a:fld>
            <a:endParaRPr lang="zh-CN" altLang="en-US"/>
          </a:p>
        </p:txBody>
      </p:sp>
    </p:spTree>
    <p:extLst>
      <p:ext uri="{BB962C8B-B14F-4D97-AF65-F5344CB8AC3E}">
        <p14:creationId xmlns:p14="http://schemas.microsoft.com/office/powerpoint/2010/main" val="540478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cs typeface="微软雅黑" panose="020B0503020204020204" pitchFamily="34" charset="-122"/>
              </a:rPr>
              <a:t>量子计算与 </a:t>
            </a:r>
            <a:r>
              <a:rPr lang="en-US" altLang="zh-CN" dirty="0">
                <a:cs typeface="微软雅黑" panose="020B0503020204020204" pitchFamily="34" charset="-122"/>
              </a:rPr>
              <a:t>DNA</a:t>
            </a:r>
            <a:r>
              <a:rPr lang="zh-CN" altLang="en-US" dirty="0">
                <a:cs typeface="微软雅黑" panose="020B0503020204020204" pitchFamily="34" charset="-122"/>
              </a:rPr>
              <a:t> 计算</a:t>
            </a:r>
            <a:endParaRPr lang="en-US" altLang="zh-CN" dirty="0"/>
          </a:p>
        </p:txBody>
      </p:sp>
      <p:sp>
        <p:nvSpPr>
          <p:cNvPr id="4" name="灯片编号占位符 3"/>
          <p:cNvSpPr>
            <a:spLocks noGrp="1"/>
          </p:cNvSpPr>
          <p:nvPr>
            <p:ph type="sldNum" sz="quarter" idx="10"/>
          </p:nvPr>
        </p:nvSpPr>
        <p:spPr/>
        <p:txBody>
          <a:bodyPr/>
          <a:lstStyle/>
          <a:p>
            <a:fld id="{3A3A306F-F4FA-4D4C-BF42-A85C88F01A30}" type="slidenum">
              <a:rPr lang="zh-CN" altLang="en-US" smtClean="0"/>
              <a:t>7</a:t>
            </a:fld>
            <a:endParaRPr lang="zh-CN" altLang="en-US"/>
          </a:p>
        </p:txBody>
      </p:sp>
    </p:spTree>
    <p:extLst>
      <p:ext uri="{BB962C8B-B14F-4D97-AF65-F5344CB8AC3E}">
        <p14:creationId xmlns:p14="http://schemas.microsoft.com/office/powerpoint/2010/main" val="540478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161C67-365B-455B-8333-B2F385616053}" type="slidenum">
              <a:rPr lang="zh-CN" altLang="en-US" smtClean="0"/>
              <a:pPr/>
              <a:t>8</a:t>
            </a:fld>
            <a:endParaRPr lang="zh-CN" altLang="en-US"/>
          </a:p>
        </p:txBody>
      </p:sp>
    </p:spTree>
    <p:extLst>
      <p:ext uri="{BB962C8B-B14F-4D97-AF65-F5344CB8AC3E}">
        <p14:creationId xmlns:p14="http://schemas.microsoft.com/office/powerpoint/2010/main" val="7400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5363" y="768350"/>
            <a:ext cx="5113337"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672398-B163-40BF-B9DB-BE79F5748C4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22812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9363" y="1279525"/>
            <a:ext cx="4605337"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76835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93096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6005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96045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2021/6/20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73739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530504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2021/6/20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157556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2021/6/20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93692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2021/6/20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62953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61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2021/6/20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2843666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2021/6/20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extLst>
      <p:ext uri="{BB962C8B-B14F-4D97-AF65-F5344CB8AC3E}">
        <p14:creationId xmlns:p14="http://schemas.microsoft.com/office/powerpoint/2010/main" val="31023876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363" indent="-360363"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363"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8888" indent="-268288"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288"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turing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www.wiscean.cn/online/intro/zju-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人工智能未来发展和趋势</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2021</a:t>
            </a:r>
            <a:r>
              <a:rPr lang="zh-CN" altLang="en-US" dirty="0">
                <a:ea typeface="微软雅黑" panose="020B0503020204020204" pitchFamily="34" charset="-122"/>
                <a:cs typeface="微软雅黑" panose="020B0503020204020204" pitchFamily="34" charset="-122"/>
              </a:rPr>
              <a:t>年</a:t>
            </a:r>
          </a:p>
        </p:txBody>
      </p:sp>
      <p:sp>
        <p:nvSpPr>
          <p:cNvPr id="4" name="矩形 3"/>
          <p:cNvSpPr/>
          <p:nvPr/>
        </p:nvSpPr>
        <p:spPr>
          <a:xfrm>
            <a:off x="4621586" y="283814"/>
            <a:ext cx="4031873" cy="400110"/>
          </a:xfrm>
          <a:prstGeom prst="rect">
            <a:avLst/>
          </a:prstGeom>
        </p:spPr>
        <p:txBody>
          <a:bodyPr wrap="none">
            <a:spAutoFit/>
          </a:bodyPr>
          <a:lstStyle/>
          <a:p>
            <a:r>
              <a:rPr lang="en-US" altLang="zh-CN" sz="2000" dirty="0"/>
              <a:t>2021《</a:t>
            </a:r>
            <a:r>
              <a:rPr lang="zh-CN" altLang="en-US" sz="2000" dirty="0"/>
              <a:t>人工智能基础</a:t>
            </a:r>
            <a:r>
              <a:rPr lang="en-US" altLang="zh-CN" sz="2000" dirty="0"/>
              <a:t>》</a:t>
            </a:r>
            <a:r>
              <a:rPr lang="zh-CN" altLang="en-US" sz="2000" dirty="0"/>
              <a:t>本科生课程</a:t>
            </a: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https://mo.zju.edu.cn/classroom/class/turing_ai_2021</a:t>
            </a:r>
            <a:r>
              <a:rPr lang="en-US" altLang="zh-CN" sz="1600" dirty="0"/>
              <a:t> </a:t>
            </a:r>
            <a:r>
              <a:rPr lang="zh-CN" altLang="en-US" sz="1600" dirty="0"/>
              <a:t> </a:t>
            </a:r>
            <a:endParaRPr lang="en-US" altLang="zh-CN" sz="1600" dirty="0"/>
          </a:p>
          <a:p>
            <a:pPr marL="285750" indent="-285750">
              <a:lnSpc>
                <a:spcPts val="2800"/>
              </a:lnSpc>
              <a:buFont typeface="Wingdings" panose="05000000000000000000" pitchFamily="2" charset="2"/>
              <a:buChar char="l"/>
            </a:pPr>
            <a:r>
              <a:rPr lang="zh-CN" altLang="en-US" sz="1600" dirty="0"/>
              <a:t>在线共享资源（智海在线）：</a:t>
            </a:r>
            <a:r>
              <a:rPr lang="en-US" altLang="zh-CN" sz="1600" dirty="0">
                <a:hlinkClick r:id="rId4"/>
              </a:rPr>
              <a:t>http://www.wiscean.cn/online/intro/zju-01</a:t>
            </a:r>
            <a:endParaRPr lang="zh-CN" altLang="en-US" sz="1600" dirty="0"/>
          </a:p>
        </p:txBody>
      </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720" y="5157520"/>
            <a:ext cx="8231761" cy="1385687"/>
          </a:xfrm>
          <a:prstGeom prst="rect">
            <a:avLst/>
          </a:prstGeom>
          <a:noFill/>
          <a:ln>
            <a:noFill/>
          </a:ln>
        </p:spPr>
        <p:txBody>
          <a:bodyPr lIns="121845" tIns="60920" rIns="121845" bIns="60920"/>
          <a:lstStyle>
            <a:lvl1pPr marL="0" indent="0"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1pPr>
            <a:lvl2pPr marL="606425" indent="-1492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2pPr>
            <a:lvl3pPr marL="1216025" indent="-3016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3pPr>
            <a:lvl4pPr marL="1825625" indent="-4540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4pPr>
            <a:lvl5pPr marL="2435225" indent="-606425" algn="l" rtl="0" fontAlgn="base" latinLnBrk="1">
              <a:lnSpc>
                <a:spcPct val="100000"/>
              </a:lnSpc>
              <a:spcBef>
                <a:spcPct val="0"/>
              </a:spcBef>
              <a:spcAft>
                <a:spcPct val="0"/>
              </a:spcAft>
              <a:buFontTx/>
              <a:buNone/>
              <a:defRPr sz="2400" b="0" i="0" baseline="0">
                <a:solidFill>
                  <a:schemeClr val="dk1"/>
                </a:solidFill>
                <a:latin typeface="Arial" panose="020B0604020202020204" pitchFamily="34" charset="0"/>
                <a:ea typeface="等线" panose="02010600030101010101" pitchFamily="2" charset="-122"/>
                <a:sym typeface="Arial" panose="020B0604020202020204" pitchFamily="34" charset="0"/>
              </a:defRPr>
            </a:lvl5pPr>
          </a:lstStyle>
          <a:p>
            <a:pPr algn="ctr">
              <a:lnSpc>
                <a:spcPct val="120000"/>
              </a:lnSpc>
              <a:buClr>
                <a:srgbClr val="990033"/>
              </a:buClr>
            </a:pPr>
            <a:r>
              <a:rPr lang="zh-CN" altLang="en-US" sz="1600" b="1" cap="all" dirty="0">
                <a:solidFill>
                  <a:schemeClr val="tx2"/>
                </a:solidFill>
                <a:ea typeface="微软雅黑" panose="020B0503020204020204" pitchFamily="34" charset="-122"/>
              </a:rPr>
              <a:t>使能技术、赋能社会；科教融合、产教协同：</a:t>
            </a:r>
            <a:r>
              <a:rPr lang="zh-CN" altLang="zh-CN" sz="1600" b="1" cap="all" dirty="0">
                <a:solidFill>
                  <a:schemeClr val="tx2"/>
                </a:solidFill>
                <a:ea typeface="微软雅黑" panose="020B0503020204020204" pitchFamily="34" charset="-122"/>
              </a:rPr>
              <a:t>“对不同行业人才大力进行人工智能能力培养与人工智能专业人才支撑不同行业发展”同等重要</a:t>
            </a:r>
            <a:endParaRPr lang="en-US" altLang="zh-CN" sz="1600" b="1" cap="all" dirty="0">
              <a:solidFill>
                <a:schemeClr val="tx2"/>
              </a:solidFill>
              <a:ea typeface="微软雅黑" panose="020B0503020204020204" pitchFamily="34" charset="-122"/>
            </a:endParaRPr>
          </a:p>
          <a:p>
            <a:pPr algn="ctr">
              <a:lnSpc>
                <a:spcPct val="120000"/>
              </a:lnSpc>
              <a:buClr>
                <a:srgbClr val="990033"/>
              </a:buClr>
            </a:pPr>
            <a:r>
              <a:rPr lang="zh-CN" altLang="en-US" sz="1600" b="1" cap="all" dirty="0">
                <a:solidFill>
                  <a:schemeClr val="tx2"/>
                </a:solidFill>
                <a:latin typeface="+mj-lt"/>
                <a:ea typeface="微软雅黑" panose="020B0503020204020204" pitchFamily="34" charset="-122"/>
                <a:cs typeface="+mj-cs"/>
              </a:rPr>
              <a:t>与伟大格局观者同行，做时间的朋友</a:t>
            </a:r>
            <a:endParaRPr lang="en-US" altLang="zh-CN" sz="1600" b="1" cap="all" dirty="0">
              <a:solidFill>
                <a:schemeClr val="tx2"/>
              </a:solidFill>
              <a:latin typeface="+mj-lt"/>
              <a:ea typeface="微软雅黑" panose="020B0503020204020204" pitchFamily="34" charset="-122"/>
              <a:cs typeface="+mj-cs"/>
            </a:endParaRPr>
          </a:p>
          <a:p>
            <a:pPr algn="ctr">
              <a:lnSpc>
                <a:spcPct val="120000"/>
              </a:lnSpc>
              <a:buClr>
                <a:srgbClr val="990033"/>
              </a:buClr>
            </a:pPr>
            <a:r>
              <a:rPr lang="zh-CN" altLang="en-US" sz="1600" b="1" cap="all" dirty="0">
                <a:solidFill>
                  <a:schemeClr val="tx2"/>
                </a:solidFill>
                <a:latin typeface="+mj-lt"/>
                <a:ea typeface="微软雅黑" panose="020B0503020204020204" pitchFamily="34" charset="-122"/>
                <a:cs typeface="+mj-cs"/>
              </a:rPr>
              <a:t>从未垂翅、终能奋翼</a:t>
            </a:r>
            <a:endParaRPr lang="en-US" altLang="zh-CN" sz="1600" b="1" cap="all" dirty="0">
              <a:solidFill>
                <a:schemeClr val="tx2"/>
              </a:solidFill>
              <a:latin typeface="+mj-lt"/>
              <a:ea typeface="微软雅黑" panose="020B0503020204020204" pitchFamily="34" charset="-122"/>
              <a:cs typeface="+mj-cs"/>
            </a:endParaRPr>
          </a:p>
          <a:p>
            <a:pPr algn="ctr">
              <a:lnSpc>
                <a:spcPct val="120000"/>
              </a:lnSpc>
              <a:buClr>
                <a:srgbClr val="990033"/>
              </a:buClr>
            </a:pPr>
            <a:endParaRPr lang="en-US" altLang="zh-CN" sz="1600" b="1" cap="all" dirty="0">
              <a:solidFill>
                <a:schemeClr val="tx2"/>
              </a:solidFill>
              <a:latin typeface="+mj-lt"/>
              <a:ea typeface="微软雅黑" panose="020B0503020204020204" pitchFamily="34" charset="-122"/>
              <a:cs typeface="+mj-cs"/>
            </a:endParaRPr>
          </a:p>
          <a:p>
            <a:pPr algn="ctr">
              <a:lnSpc>
                <a:spcPct val="120000"/>
              </a:lnSpc>
              <a:buClr>
                <a:srgbClr val="990033"/>
              </a:buClr>
            </a:pPr>
            <a:endParaRPr lang="en-US" altLang="zh-CN" sz="1600" b="1" cap="all" dirty="0">
              <a:solidFill>
                <a:schemeClr val="tx2"/>
              </a:solidFill>
              <a:latin typeface="+mj-lt"/>
              <a:ea typeface="微软雅黑" panose="020B0503020204020204" pitchFamily="34" charset="-122"/>
              <a:cs typeface="+mj-cs"/>
            </a:endParaRPr>
          </a:p>
        </p:txBody>
      </p:sp>
      <p:sp>
        <p:nvSpPr>
          <p:cNvPr id="2" name="矩形 1"/>
          <p:cNvSpPr/>
          <p:nvPr/>
        </p:nvSpPr>
        <p:spPr>
          <a:xfrm>
            <a:off x="667478" y="226113"/>
            <a:ext cx="8231761" cy="553998"/>
          </a:xfrm>
          <a:prstGeom prst="rect">
            <a:avLst/>
          </a:prstGeom>
        </p:spPr>
        <p:txBody>
          <a:bodyPr wrap="square">
            <a:spAutoFit/>
          </a:bodyPr>
          <a:lstStyle/>
          <a:p>
            <a:pPr algn="ctr">
              <a:lnSpc>
                <a:spcPct val="150000"/>
              </a:lnSpc>
            </a:pPr>
            <a:r>
              <a:rPr lang="zh-CN" altLang="en-US" sz="20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致天下之治者在人才，成天下之才者在教化，教化之所本者在学校 </a:t>
            </a:r>
          </a:p>
        </p:txBody>
      </p:sp>
      <p:pic>
        <p:nvPicPr>
          <p:cNvPr id="5" name="Picture 2" descr="D:\项目\人工智能2.0\潘云鹤院士接受凤凰卫视采访2019-11-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3045" y="1982500"/>
            <a:ext cx="2427776" cy="1820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058" y="3952518"/>
            <a:ext cx="1603947" cy="69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descr="C:\Users\lenovo\AppData\Local\Temp\WeChat Files\6a8216527ca8df06b9fabb10bb48be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0486" y="1918740"/>
            <a:ext cx="1963711" cy="2892510"/>
          </a:xfrm>
          <a:prstGeom prst="rect">
            <a:avLst/>
          </a:prstGeom>
          <a:noFill/>
          <a:ln>
            <a:noFill/>
          </a:ln>
        </p:spPr>
      </p:pic>
      <p:pic>
        <p:nvPicPr>
          <p:cNvPr id="1026" name="Picture 2"/>
          <p:cNvPicPr>
            <a:picLocks noChangeAspect="1" noChangeArrowheads="1"/>
          </p:cNvPicPr>
          <p:nvPr/>
        </p:nvPicPr>
        <p:blipFill>
          <a:blip r:embed="rId6" cstate="print"/>
          <a:srcRect/>
          <a:stretch>
            <a:fillRect/>
          </a:stretch>
        </p:blipFill>
        <p:spPr bwMode="auto">
          <a:xfrm>
            <a:off x="884420" y="2263514"/>
            <a:ext cx="2998032" cy="1955719"/>
          </a:xfrm>
          <a:prstGeom prst="rect">
            <a:avLst/>
          </a:prstGeom>
          <a:noFill/>
          <a:ln w="9525">
            <a:noFill/>
            <a:miter lim="800000"/>
            <a:headEnd/>
            <a:tailEnd/>
          </a:ln>
          <a:effectLst/>
        </p:spPr>
      </p:pic>
    </p:spTree>
    <p:extLst>
      <p:ext uri="{BB962C8B-B14F-4D97-AF65-F5344CB8AC3E}">
        <p14:creationId xmlns:p14="http://schemas.microsoft.com/office/powerpoint/2010/main" val="147669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nvPr>
        </p:nvSpPr>
        <p:spPr>
          <a:xfrm>
            <a:off x="461919" y="141346"/>
            <a:ext cx="8365349" cy="657727"/>
          </a:xfrm>
        </p:spPr>
        <p:txBody>
          <a:bodyPr/>
          <a:lstStyle/>
          <a:p>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人工智能导论：模型与算法</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主体内容</a:t>
            </a:r>
            <a:endParaRPr lang="zh-CN" altLang="en-US" sz="2400"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nvPr>
        </p:nvGraphicFramePr>
        <p:xfrm>
          <a:off x="407624" y="1100154"/>
          <a:ext cx="8075364" cy="4937088"/>
        </p:xfrm>
        <a:graphic>
          <a:graphicData uri="http://schemas.openxmlformats.org/drawingml/2006/table">
            <a:tbl>
              <a:tblPr firstRow="1" bandRow="1">
                <a:tableStyleId>{5C22544A-7EE6-4342-B048-85BDC9FD1C3A}</a:tableStyleId>
              </a:tblPr>
              <a:tblGrid>
                <a:gridCol w="2886419">
                  <a:extLst>
                    <a:ext uri="{9D8B030D-6E8A-4147-A177-3AD203B41FA5}">
                      <a16:colId xmlns:a16="http://schemas.microsoft.com/office/drawing/2014/main" val="20000"/>
                    </a:ext>
                  </a:extLst>
                </a:gridCol>
                <a:gridCol w="5188945">
                  <a:extLst>
                    <a:ext uri="{9D8B030D-6E8A-4147-A177-3AD203B41FA5}">
                      <a16:colId xmlns:a16="http://schemas.microsoft.com/office/drawing/2014/main" val="20001"/>
                    </a:ext>
                  </a:extLst>
                </a:gridCol>
              </a:tblGrid>
              <a:tr h="411424">
                <a:tc>
                  <a:txBody>
                    <a:bodyPr/>
                    <a:lstStyle/>
                    <a:p>
                      <a:pPr algn="ctr"/>
                      <a:r>
                        <a:rPr lang="zh-CN" altLang="en-US" b="0" dirty="0">
                          <a:solidFill>
                            <a:schemeClr val="tx1"/>
                          </a:solidFill>
                        </a:rPr>
                        <a:t>手段与方法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a:solidFill>
                            <a:schemeClr val="tx1"/>
                          </a:solidFill>
                        </a:rPr>
                        <a:t>特点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19992">
                <a:tc>
                  <a:txBody>
                    <a:bodyPr/>
                    <a:lstStyle/>
                    <a:p>
                      <a:pPr algn="ctr"/>
                      <a:r>
                        <a:rPr lang="zh-CN" altLang="zh-CN" sz="1800" kern="1200" dirty="0">
                          <a:solidFill>
                            <a:schemeClr val="dk1"/>
                          </a:solidFill>
                          <a:effectLst/>
                          <a:latin typeface="+mn-lt"/>
                          <a:ea typeface="+mn-ea"/>
                          <a:cs typeface="+mn-cs"/>
                        </a:rPr>
                        <a:t>以符号主义为核心的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逻辑推理</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将概念（如命题等）符号化，从若干判断（前提）出发得到新判断（结论）</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19992">
                <a:tc>
                  <a:txBody>
                    <a:bodyPr/>
                    <a:lstStyle/>
                    <a:p>
                      <a:pPr algn="ctr"/>
                      <a:r>
                        <a:rPr lang="zh-CN" altLang="zh-CN" sz="1800" kern="1200" dirty="0">
                          <a:solidFill>
                            <a:schemeClr val="dk1"/>
                          </a:solidFill>
                          <a:effectLst/>
                          <a:latin typeface="+mn-lt"/>
                          <a:ea typeface="+mn-ea"/>
                          <a:cs typeface="+mn-cs"/>
                        </a:rPr>
                        <a:t>以问题求解为核心的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探寻搜索</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探寻搜索依据已有信息来寻找满足约束条件的待求解问题的答案</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19992">
                <a:tc>
                  <a:txBody>
                    <a:bodyPr/>
                    <a:lstStyle/>
                    <a:p>
                      <a:pPr algn="ctr"/>
                      <a:r>
                        <a:rPr lang="zh-CN" altLang="zh-CN" sz="1800" kern="1200" dirty="0">
                          <a:solidFill>
                            <a:schemeClr val="dk1"/>
                          </a:solidFill>
                          <a:effectLst/>
                          <a:latin typeface="+mn-lt"/>
                          <a:ea typeface="+mn-ea"/>
                          <a:cs typeface="+mn-cs"/>
                        </a:rPr>
                        <a:t>以数据驱动为核心的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机器学习</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从数据中发现数据所承载语义（如概念）的内在模式</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645696">
                <a:tc>
                  <a:txBody>
                    <a:bodyPr/>
                    <a:lstStyle/>
                    <a:p>
                      <a:pPr algn="ct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以行为主义为核心的</a:t>
                      </a:r>
                      <a:endParaRPr lang="en-US" altLang="zh-CN" sz="1800" kern="1200" dirty="0">
                        <a:solidFill>
                          <a:schemeClr val="dk1"/>
                        </a:solidFill>
                        <a:effectLst/>
                        <a:latin typeface="+mn-lt"/>
                        <a:ea typeface="+mn-ea"/>
                        <a:cs typeface="+mn-cs"/>
                      </a:endParaRPr>
                    </a:p>
                    <a:p>
                      <a:pPr algn="ctr"/>
                      <a:r>
                        <a:rPr lang="zh-CN" altLang="zh-CN" sz="1800" kern="1200" dirty="0">
                          <a:solidFill>
                            <a:schemeClr val="dk1"/>
                          </a:solidFill>
                          <a:effectLst/>
                          <a:latin typeface="+mn-lt"/>
                          <a:ea typeface="+mn-ea"/>
                          <a:cs typeface="+mn-cs"/>
                        </a:rPr>
                        <a:t>强化学习</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根据环境所提供的奖罚反馈来学习所处状态可施加的最佳行动，在</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探索（未知空间）</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利用（已有经验）（</a:t>
                      </a:r>
                      <a:r>
                        <a:rPr lang="en-US" altLang="zh-CN" sz="1800" kern="1200" dirty="0">
                          <a:solidFill>
                            <a:schemeClr val="dk1"/>
                          </a:solidFill>
                          <a:effectLst/>
                          <a:latin typeface="+mn-lt"/>
                          <a:ea typeface="+mn-ea"/>
                          <a:cs typeface="+mn-cs"/>
                        </a:rPr>
                        <a:t>exploration vs. exploitation</a:t>
                      </a:r>
                      <a:r>
                        <a:rPr lang="zh-CN" altLang="zh-CN"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之间寻找平衡，完成某个序列化任务，具备自我学习能力</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19992">
                <a:tc>
                  <a:txBody>
                    <a:bodyPr/>
                    <a:lstStyle/>
                    <a:p>
                      <a:pPr algn="ctr"/>
                      <a:r>
                        <a:rPr lang="zh-CN" altLang="zh-CN" sz="1800" kern="1200" dirty="0">
                          <a:solidFill>
                            <a:schemeClr val="dk1"/>
                          </a:solidFill>
                          <a:effectLst/>
                          <a:latin typeface="+mn-lt"/>
                          <a:ea typeface="+mn-ea"/>
                          <a:cs typeface="+mn-cs"/>
                        </a:rPr>
                        <a:t>以博弈对抗为核心的群体智能（两人及以上）</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zh-CN" sz="1800" kern="1200" dirty="0">
                          <a:solidFill>
                            <a:schemeClr val="dk1"/>
                          </a:solidFill>
                          <a:effectLst/>
                          <a:latin typeface="+mn-lt"/>
                          <a:ea typeface="+mn-ea"/>
                          <a:cs typeface="+mn-cs"/>
                        </a:rPr>
                        <a:t>从</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数据拟合</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优化解的求取向</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均衡解</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的求取迈进</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1778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001776" y="1309673"/>
            <a:ext cx="2599316" cy="5050029"/>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33" name="圆角矩形 32"/>
          <p:cNvSpPr/>
          <p:nvPr/>
        </p:nvSpPr>
        <p:spPr bwMode="auto">
          <a:xfrm>
            <a:off x="1149544" y="1509717"/>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类脑计算</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4" name="圆角矩形 33"/>
          <p:cNvSpPr/>
          <p:nvPr/>
        </p:nvSpPr>
        <p:spPr bwMode="auto">
          <a:xfrm>
            <a:off x="1149544" y="2403398"/>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自动化机器学习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1149545" y="4009851"/>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人工智能芯片</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1117039" y="4876764"/>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量子机器学习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9" name="圆角矩形 38"/>
          <p:cNvSpPr/>
          <p:nvPr/>
        </p:nvSpPr>
        <p:spPr bwMode="auto">
          <a:xfrm>
            <a:off x="1163338" y="3250536"/>
            <a:ext cx="22571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神经网络模型压缩</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7" name="Rectangle 3"/>
          <p:cNvSpPr>
            <a:spLocks noChangeArrowheads="1"/>
          </p:cNvSpPr>
          <p:nvPr/>
        </p:nvSpPr>
        <p:spPr bwMode="auto">
          <a:xfrm>
            <a:off x="47443" y="-39193"/>
            <a:ext cx="9040812"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人工智能未来发展与趋势</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18" name="圆角矩形 35">
            <a:extLst>
              <a:ext uri="{FF2B5EF4-FFF2-40B4-BE49-F238E27FC236}">
                <a16:creationId xmlns:a16="http://schemas.microsoft.com/office/drawing/2014/main" id="{63DAADFA-0F92-439A-9BAE-CE3835DC1F46}"/>
              </a:ext>
            </a:extLst>
          </p:cNvPr>
          <p:cNvSpPr/>
          <p:nvPr/>
        </p:nvSpPr>
        <p:spPr bwMode="auto">
          <a:xfrm>
            <a:off x="1163338" y="5713419"/>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人工智能伦理与治理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9" name="圆角矩形 27">
            <a:extLst>
              <a:ext uri="{FF2B5EF4-FFF2-40B4-BE49-F238E27FC236}">
                <a16:creationId xmlns:a16="http://schemas.microsoft.com/office/drawing/2014/main" id="{85EC4217-317E-4DBF-969C-564C39D57C74}"/>
              </a:ext>
            </a:extLst>
          </p:cNvPr>
          <p:cNvSpPr/>
          <p:nvPr/>
        </p:nvSpPr>
        <p:spPr>
          <a:xfrm>
            <a:off x="4996711" y="1220630"/>
            <a:ext cx="2599316" cy="5139072"/>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20" name="圆角矩形 32">
            <a:extLst>
              <a:ext uri="{FF2B5EF4-FFF2-40B4-BE49-F238E27FC236}">
                <a16:creationId xmlns:a16="http://schemas.microsoft.com/office/drawing/2014/main" id="{307DA32A-2662-45FC-9951-633C4C69A45A}"/>
              </a:ext>
            </a:extLst>
          </p:cNvPr>
          <p:cNvSpPr/>
          <p:nvPr/>
        </p:nvSpPr>
        <p:spPr bwMode="auto">
          <a:xfrm>
            <a:off x="5144479" y="1420674"/>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类脑计算</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1" name="圆角矩形 33">
            <a:extLst>
              <a:ext uri="{FF2B5EF4-FFF2-40B4-BE49-F238E27FC236}">
                <a16:creationId xmlns:a16="http://schemas.microsoft.com/office/drawing/2014/main" id="{91E806C6-0835-45B6-A717-A788E7A38EFE}"/>
              </a:ext>
            </a:extLst>
          </p:cNvPr>
          <p:cNvSpPr/>
          <p:nvPr/>
        </p:nvSpPr>
        <p:spPr bwMode="auto">
          <a:xfrm>
            <a:off x="5144479" y="231435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非诺依曼计算架构</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5" name="圆角矩形 35">
            <a:extLst>
              <a:ext uri="{FF2B5EF4-FFF2-40B4-BE49-F238E27FC236}">
                <a16:creationId xmlns:a16="http://schemas.microsoft.com/office/drawing/2014/main" id="{BEE24911-804C-4EE9-A837-536EEED471BF}"/>
              </a:ext>
            </a:extLst>
          </p:cNvPr>
          <p:cNvSpPr/>
          <p:nvPr/>
        </p:nvSpPr>
        <p:spPr bwMode="auto">
          <a:xfrm>
            <a:off x="5111973" y="4272587"/>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量子机器学习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6" name="圆角矩形 38">
            <a:extLst>
              <a:ext uri="{FF2B5EF4-FFF2-40B4-BE49-F238E27FC236}">
                <a16:creationId xmlns:a16="http://schemas.microsoft.com/office/drawing/2014/main" id="{1FFD2024-5B73-42CC-AE35-E03B40076F2A}"/>
              </a:ext>
            </a:extLst>
          </p:cNvPr>
          <p:cNvSpPr/>
          <p:nvPr/>
        </p:nvSpPr>
        <p:spPr bwMode="auto">
          <a:xfrm>
            <a:off x="5158273" y="3161493"/>
            <a:ext cx="2257132" cy="640671"/>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人工智能芯片与</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机器学习系统</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7" name="圆角矩形 35">
            <a:extLst>
              <a:ext uri="{FF2B5EF4-FFF2-40B4-BE49-F238E27FC236}">
                <a16:creationId xmlns:a16="http://schemas.microsoft.com/office/drawing/2014/main" id="{15F16912-AB1C-4248-823B-1307AF4ABB54}"/>
              </a:ext>
            </a:extLst>
          </p:cNvPr>
          <p:cNvSpPr/>
          <p:nvPr/>
        </p:nvSpPr>
        <p:spPr bwMode="auto">
          <a:xfrm>
            <a:off x="5144479" y="5129274"/>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人工智能编程框架</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9" name="圆角矩形 35">
            <a:extLst>
              <a:ext uri="{FF2B5EF4-FFF2-40B4-BE49-F238E27FC236}">
                <a16:creationId xmlns:a16="http://schemas.microsoft.com/office/drawing/2014/main" id="{0D309182-90B4-4B28-AD09-A27AA02689D5}"/>
              </a:ext>
            </a:extLst>
          </p:cNvPr>
          <p:cNvSpPr/>
          <p:nvPr/>
        </p:nvSpPr>
        <p:spPr bwMode="auto">
          <a:xfrm>
            <a:off x="5158273" y="5797603"/>
            <a:ext cx="23034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dirty="0">
                <a:solidFill>
                  <a:srgbClr val="0070C0"/>
                </a:solidFill>
                <a:latin typeface="Times New Roman" pitchFamily="18" charset="0"/>
                <a:ea typeface="微软雅黑" pitchFamily="34" charset="-122"/>
                <a:cs typeface="Times New Roman" pitchFamily="18" charset="0"/>
              </a:rPr>
              <a:t>人工智能伦理与治理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972181699"/>
      </p:ext>
    </p:extLst>
  </p:cSld>
  <p:clrMapOvr>
    <a:masterClrMapping/>
  </p:clrMapOvr>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nvPr>
        </p:nvSpPr>
        <p:spPr>
          <a:xfrm>
            <a:off x="550053" y="141347"/>
            <a:ext cx="8365349" cy="657727"/>
          </a:xfrm>
        </p:spPr>
        <p:txBody>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人类智能与机器智能存在巨大不同</a:t>
            </a:r>
          </a:p>
        </p:txBody>
      </p:sp>
      <p:graphicFrame>
        <p:nvGraphicFramePr>
          <p:cNvPr id="9" name="内容占位符 12"/>
          <p:cNvGraphicFramePr>
            <a:graphicFrameLocks/>
          </p:cNvGraphicFramePr>
          <p:nvPr>
            <p:extLst/>
          </p:nvPr>
        </p:nvGraphicFramePr>
        <p:xfrm>
          <a:off x="1126077" y="2351790"/>
          <a:ext cx="3564467" cy="4116737"/>
        </p:xfrm>
        <a:graphic>
          <a:graphicData uri="http://schemas.openxmlformats.org/drawingml/2006/table">
            <a:tbl>
              <a:tblPr firstRow="1" bandCol="1">
                <a:tableStyleId>{00A15C55-8517-42AA-B614-E9B94910E393}</a:tableStyleId>
              </a:tblPr>
              <a:tblGrid>
                <a:gridCol w="1504155">
                  <a:extLst>
                    <a:ext uri="{9D8B030D-6E8A-4147-A177-3AD203B41FA5}">
                      <a16:colId xmlns:a16="http://schemas.microsoft.com/office/drawing/2014/main" val="20000"/>
                    </a:ext>
                  </a:extLst>
                </a:gridCol>
                <a:gridCol w="2060312">
                  <a:extLst>
                    <a:ext uri="{9D8B030D-6E8A-4147-A177-3AD203B41FA5}">
                      <a16:colId xmlns:a16="http://schemas.microsoft.com/office/drawing/2014/main" val="20001"/>
                    </a:ext>
                  </a:extLst>
                </a:gridCol>
              </a:tblGrid>
              <a:tr h="5455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300" b="1" u="none" strike="noStrike" kern="1200" cap="none" normalizeH="0" baseline="0" dirty="0">
                          <a:ln>
                            <a:noFill/>
                          </a:ln>
                          <a:solidFill>
                            <a:schemeClr val="lt1"/>
                          </a:solidFill>
                          <a:effectLst/>
                          <a:latin typeface="Times New Roman" panose="02020603050405020304" pitchFamily="18" charset="0"/>
                          <a:ea typeface="黑体" panose="02010609060101010101" pitchFamily="49" charset="-122"/>
                          <a:cs typeface="Times New Roman" panose="02020603050405020304" pitchFamily="18" charset="0"/>
                        </a:rPr>
                        <a:t>人类大脑</a:t>
                      </a:r>
                    </a:p>
                  </a:txBody>
                  <a:tcPr marL="90308" marR="90308" marT="45693" marB="456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300" b="1" u="none" strike="noStrike" kern="1200" cap="none" normalizeH="0" baseline="0" dirty="0">
                          <a:ln>
                            <a:noFill/>
                          </a:ln>
                          <a:solidFill>
                            <a:schemeClr val="lt1"/>
                          </a:solidFill>
                          <a:effectLst/>
                          <a:latin typeface="Times New Roman" panose="02020603050405020304" pitchFamily="18" charset="0"/>
                          <a:ea typeface="黑体" panose="02010609060101010101" pitchFamily="49" charset="-122"/>
                          <a:cs typeface="Times New Roman" panose="02020603050405020304" pitchFamily="18" charset="0"/>
                        </a:rPr>
                        <a:t>机器智能</a:t>
                      </a:r>
                    </a:p>
                  </a:txBody>
                  <a:tcPr marL="90308" marR="90308" marT="45693" marB="4569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117940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b="0"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self-learning</a:t>
                      </a: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altLang="zh-CN" sz="1900" u="none" strike="noStrike" kern="1200"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u="none" strike="noStrike" kern="1200"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learning by examples</a:t>
                      </a:r>
                      <a:r>
                        <a:rPr kumimoji="0" lang="zh-CN" altLang="en-US" sz="1900" u="none" strike="noStrike" kern="1200"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118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b="0"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adaptation</a:t>
                      </a: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routine </a:t>
                      </a:r>
                      <a:endParaRPr kumimoji="0" lang="zh-CN" altLang="en-US"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916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b="0"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common sense </a:t>
                      </a: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No</a:t>
                      </a:r>
                      <a:endParaRPr kumimoji="0" lang="zh-CN" altLang="en-US"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355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b="0"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intuition</a:t>
                      </a: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logic </a:t>
                      </a:r>
                      <a:endParaRPr kumimoji="0" lang="zh-CN" altLang="en-US"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2789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b="0" i="0" u="none" strike="noStrike" kern="1200" cap="none" normalizeH="0" baseline="0" dirty="0">
                          <a:ln>
                            <a:noFill/>
                          </a:ln>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rPr>
                        <a:t>…</a:t>
                      </a:r>
                      <a:endParaRPr kumimoji="0" lang="zh-CN" altLang="en-US" sz="1900" u="none" strike="noStrike" kern="1200" cap="none" normalizeH="0" baseline="0" dirty="0">
                        <a:ln>
                          <a:noFill/>
                        </a:ln>
                        <a:solidFill>
                          <a:schemeClr val="dk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90308" marR="90308" marT="45693" marB="4569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矩形 3"/>
          <p:cNvSpPr/>
          <p:nvPr/>
        </p:nvSpPr>
        <p:spPr>
          <a:xfrm>
            <a:off x="5265932" y="2701330"/>
            <a:ext cx="3527778" cy="1754326"/>
          </a:xfrm>
          <a:prstGeom prst="rect">
            <a:avLst/>
          </a:prstGeom>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见一叶落，而知岁之将暮；审堂下之阴，而知日月之行，阴阳之变；见瓶水之冰，而知天下之寒，鱼鳖之藏也</a:t>
            </a:r>
          </a:p>
        </p:txBody>
      </p:sp>
      <p:sp>
        <p:nvSpPr>
          <p:cNvPr id="5" name="矩形 4"/>
          <p:cNvSpPr/>
          <p:nvPr/>
        </p:nvSpPr>
        <p:spPr>
          <a:xfrm>
            <a:off x="6559188" y="5287325"/>
            <a:ext cx="2031325"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淮南子说山训</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0" y="948268"/>
            <a:ext cx="9144000" cy="861774"/>
          </a:xfrm>
          <a:prstGeom prst="rect">
            <a:avLst/>
          </a:prstGeom>
        </p:spPr>
        <p:txBody>
          <a:bodyPr wrap="square">
            <a:spAutoFit/>
          </a:bodyPr>
          <a:lstStyle/>
          <a:p>
            <a:pPr algn="ctr"/>
            <a:r>
              <a:rPr lang="zh-CN" altLang="en-US" sz="3200" b="1" dirty="0">
                <a:solidFill>
                  <a:srgbClr val="C00000"/>
                </a:solidFill>
              </a:rPr>
              <a:t>           </a:t>
            </a:r>
            <a:r>
              <a:rPr lang="zh-CN" altLang="en-US" sz="2400" b="1" dirty="0">
                <a:solidFill>
                  <a:srgbClr val="C00000"/>
                </a:solidFill>
                <a:latin typeface="黑体" panose="02010609060101010101" pitchFamily="49" charset="-122"/>
                <a:ea typeface="黑体" panose="02010609060101010101" pitchFamily="49" charset="-122"/>
              </a:rPr>
              <a:t>大数据、小任务；小数据、大任务</a:t>
            </a:r>
            <a:endParaRPr lang="en-US" altLang="zh-CN" sz="2400" b="1" dirty="0">
              <a:solidFill>
                <a:srgbClr val="C00000"/>
              </a:solidFill>
              <a:latin typeface="黑体" panose="02010609060101010101" pitchFamily="49" charset="-122"/>
              <a:ea typeface="黑体" panose="02010609060101010101" pitchFamily="49" charset="-122"/>
            </a:endParaRPr>
          </a:p>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莫拉维克悖论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Moravec’s</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paradox)</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：困难的问题是易解的，容易的问题是难解的</a:t>
            </a:r>
          </a:p>
        </p:txBody>
      </p:sp>
    </p:spTree>
    <p:extLst>
      <p:ext uri="{BB962C8B-B14F-4D97-AF65-F5344CB8AC3E}">
        <p14:creationId xmlns:p14="http://schemas.microsoft.com/office/powerpoint/2010/main" val="37457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nvPr>
        </p:nvSpPr>
        <p:spPr>
          <a:xfrm>
            <a:off x="486550" y="108296"/>
            <a:ext cx="8365349" cy="657727"/>
          </a:xfrm>
        </p:spPr>
        <p:txBody>
          <a:bodyPr/>
          <a:lstStyle/>
          <a:p>
            <a:r>
              <a:rPr lang="zh-CN" altLang="en-US" sz="20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吾生也有涯、而知也无涯</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08" y="1276241"/>
            <a:ext cx="3419109" cy="1561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4279899" y="5490010"/>
            <a:ext cx="4572000" cy="738664"/>
          </a:xfrm>
          <a:prstGeom prst="rect">
            <a:avLst/>
          </a:prstGeom>
        </p:spPr>
        <p:txBody>
          <a:bodyPr>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验证引力波、</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年获得诺贝尔物理奖：一个</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亿年前的声音 经过漫长星际旅行终于抵达地球，被我们“听到”了</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757" y="3209385"/>
            <a:ext cx="4357142" cy="2175027"/>
          </a:xfrm>
          <a:prstGeom prst="rect">
            <a:avLst/>
          </a:prstGeom>
        </p:spPr>
      </p:pic>
      <p:pic>
        <p:nvPicPr>
          <p:cNvPr id="1026" name="Picture 2" descr="http://blog.sciencenet.cn/home.php?mod=attachment&amp;filename=1.2117822.figures.f4.gif&amp;id=1450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589" y="1334987"/>
            <a:ext cx="3540536" cy="29492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9437" y="5443843"/>
            <a:ext cx="3540536" cy="830997"/>
          </a:xfrm>
          <a:prstGeom prst="rect">
            <a:avLst/>
          </a:prstGeom>
        </p:spPr>
        <p:txBody>
          <a:bodyPr wrap="square">
            <a:spAutoFit/>
          </a:bodyPr>
          <a:lstStyle/>
          <a:p>
            <a:pPr algn="ctr"/>
            <a:r>
              <a:rPr lang="zh-CN" altLang="en-US" sz="1600" dirty="0"/>
              <a:t>爱因斯坦于</a:t>
            </a:r>
            <a:r>
              <a:rPr lang="en-US" altLang="zh-CN" sz="1600" dirty="0"/>
              <a:t>1937</a:t>
            </a:r>
            <a:r>
              <a:rPr lang="zh-CN" altLang="en-US" sz="1600" dirty="0"/>
              <a:t>年在论文</a:t>
            </a:r>
            <a:endParaRPr lang="en-US" altLang="zh-CN" sz="1600" dirty="0"/>
          </a:p>
          <a:p>
            <a:pPr algn="ctr"/>
            <a:r>
              <a:rPr lang="en-US" altLang="zh-CN" sz="1600" dirty="0"/>
              <a:t>《</a:t>
            </a:r>
            <a:r>
              <a:rPr lang="zh-CN" altLang="en-US" sz="1600" dirty="0"/>
              <a:t>论引力波 </a:t>
            </a:r>
            <a:r>
              <a:rPr lang="en-US" altLang="zh-CN" sz="1600" dirty="0"/>
              <a:t>(On Gravitational Waves) 》</a:t>
            </a:r>
          </a:p>
          <a:p>
            <a:pPr algn="ctr"/>
            <a:r>
              <a:rPr lang="zh-CN" altLang="en-US" sz="1600" dirty="0"/>
              <a:t>预言了引力波存在</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658" y="4401858"/>
            <a:ext cx="3906398" cy="982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90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a:xfrm>
            <a:off x="-42308" y="24893"/>
            <a:ext cx="9144000" cy="613291"/>
          </a:xfrm>
        </p:spPr>
        <p:txBody>
          <a:bodyPr>
            <a:noAutofit/>
          </a:bodyPr>
          <a:lstStyle/>
          <a:p>
            <a:pPr>
              <a:lnSpc>
                <a:spcPct val="150000"/>
              </a:lnSpc>
            </a:pPr>
            <a:r>
              <a:rPr lang="zh-CN" altLang="en-US" sz="20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人工智能未来：行之力则知愈进，知之深则行愈达</a:t>
            </a:r>
          </a:p>
        </p:txBody>
      </p:sp>
      <p:sp>
        <p:nvSpPr>
          <p:cNvPr id="2" name="矩形 1">
            <a:extLst>
              <a:ext uri="{FF2B5EF4-FFF2-40B4-BE49-F238E27FC236}">
                <a16:creationId xmlns:a16="http://schemas.microsoft.com/office/drawing/2014/main" id="{E754824F-8173-4309-816D-81DEFE39C7FA}"/>
              </a:ext>
            </a:extLst>
          </p:cNvPr>
          <p:cNvSpPr/>
          <p:nvPr/>
        </p:nvSpPr>
        <p:spPr>
          <a:xfrm>
            <a:off x="1642299" y="5452136"/>
            <a:ext cx="5967825" cy="261610"/>
          </a:xfrm>
          <a:prstGeom prst="rect">
            <a:avLst/>
          </a:prstGeom>
        </p:spPr>
        <p:txBody>
          <a:bodyPr wrap="square">
            <a:spAutoFit/>
          </a:bodyPr>
          <a:lstStyle/>
          <a:p>
            <a:pPr algn="ctr"/>
            <a:r>
              <a:rPr lang="zh-CN" altLang="en-US" sz="1100" dirty="0">
                <a:ea typeface="Microsoft YaHei" panose="020B0503020204020204" pitchFamily="34" charset="-122"/>
              </a:rPr>
              <a:t>摘自中国人工智能学会《人工智能未来趋势、安全、教育与人类关系》蓝皮书 （2020年11月）</a:t>
            </a:r>
          </a:p>
        </p:txBody>
      </p:sp>
      <p:grpSp>
        <p:nvGrpSpPr>
          <p:cNvPr id="71" name="组合 70">
            <a:extLst>
              <a:ext uri="{FF2B5EF4-FFF2-40B4-BE49-F238E27FC236}">
                <a16:creationId xmlns:a16="http://schemas.microsoft.com/office/drawing/2014/main" id="{B30F480E-86B4-41DD-9769-C5C9BFEB60FA}"/>
              </a:ext>
            </a:extLst>
          </p:cNvPr>
          <p:cNvGrpSpPr/>
          <p:nvPr/>
        </p:nvGrpSpPr>
        <p:grpSpPr>
          <a:xfrm>
            <a:off x="292653" y="1636124"/>
            <a:ext cx="8642747" cy="1890210"/>
            <a:chOff x="407368" y="1916832"/>
            <a:chExt cx="11485936" cy="2520280"/>
          </a:xfrm>
        </p:grpSpPr>
        <p:sp>
          <p:nvSpPr>
            <p:cNvPr id="72" name="圆角矩形 31">
              <a:extLst>
                <a:ext uri="{FF2B5EF4-FFF2-40B4-BE49-F238E27FC236}">
                  <a16:creationId xmlns:a16="http://schemas.microsoft.com/office/drawing/2014/main" id="{F6D19E5D-BABE-43FC-A1D1-EDA7A93DF98B}"/>
                </a:ext>
              </a:extLst>
            </p:cNvPr>
            <p:cNvSpPr/>
            <p:nvPr/>
          </p:nvSpPr>
          <p:spPr>
            <a:xfrm>
              <a:off x="407368" y="1916832"/>
              <a:ext cx="11485936" cy="2520280"/>
            </a:xfrm>
            <a:prstGeom prst="roundRect">
              <a:avLst>
                <a:gd name="adj" fmla="val 6835"/>
              </a:avLst>
            </a:prstGeom>
            <a:noFill/>
            <a:ln w="190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grpSp>
          <p:nvGrpSpPr>
            <p:cNvPr id="73" name="组合 72">
              <a:extLst>
                <a:ext uri="{FF2B5EF4-FFF2-40B4-BE49-F238E27FC236}">
                  <a16:creationId xmlns:a16="http://schemas.microsoft.com/office/drawing/2014/main" id="{962DDFEB-0EFA-44D8-9A88-6D9C946AFF38}"/>
                </a:ext>
              </a:extLst>
            </p:cNvPr>
            <p:cNvGrpSpPr/>
            <p:nvPr/>
          </p:nvGrpSpPr>
          <p:grpSpPr>
            <a:xfrm>
              <a:off x="614117" y="2076257"/>
              <a:ext cx="11072438" cy="2212787"/>
              <a:chOff x="614117" y="2074645"/>
              <a:chExt cx="11072438" cy="2212787"/>
            </a:xfrm>
          </p:grpSpPr>
          <p:sp>
            <p:nvSpPr>
              <p:cNvPr id="74" name="左箭头 47">
                <a:extLst>
                  <a:ext uri="{FF2B5EF4-FFF2-40B4-BE49-F238E27FC236}">
                    <a16:creationId xmlns:a16="http://schemas.microsoft.com/office/drawing/2014/main" id="{1C9A9888-C06D-4E28-94C5-48A85A292346}"/>
                  </a:ext>
                </a:extLst>
              </p:cNvPr>
              <p:cNvSpPr/>
              <p:nvPr/>
            </p:nvSpPr>
            <p:spPr>
              <a:xfrm rot="10800000">
                <a:off x="4684706" y="3010367"/>
                <a:ext cx="348505" cy="329989"/>
              </a:xfrm>
              <a:prstGeom prst="leftArrow">
                <a:avLst>
                  <a:gd name="adj1" fmla="val 45088"/>
                  <a:gd name="adj2" fmla="val 50000"/>
                </a:avLst>
              </a:prstGeom>
              <a:gradFill>
                <a:gsLst>
                  <a:gs pos="4000">
                    <a:schemeClr val="bg1"/>
                  </a:gs>
                  <a:gs pos="100000">
                    <a:schemeClr val="accent2"/>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75" name="左箭头 47">
                <a:extLst>
                  <a:ext uri="{FF2B5EF4-FFF2-40B4-BE49-F238E27FC236}">
                    <a16:creationId xmlns:a16="http://schemas.microsoft.com/office/drawing/2014/main" id="{018FA777-67E3-480F-8080-5166CC081F81}"/>
                  </a:ext>
                </a:extLst>
              </p:cNvPr>
              <p:cNvSpPr/>
              <p:nvPr/>
            </p:nvSpPr>
            <p:spPr>
              <a:xfrm rot="10800000">
                <a:off x="8214251" y="3010365"/>
                <a:ext cx="348505" cy="329989"/>
              </a:xfrm>
              <a:prstGeom prst="leftArrow">
                <a:avLst>
                  <a:gd name="adj1" fmla="val 45088"/>
                  <a:gd name="adj2" fmla="val 50000"/>
                </a:avLst>
              </a:prstGeom>
              <a:gradFill>
                <a:gsLst>
                  <a:gs pos="4000">
                    <a:schemeClr val="bg1"/>
                  </a:gs>
                  <a:gs pos="100000">
                    <a:srgbClr val="7030A0"/>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nvGrpSpPr>
              <p:cNvPr id="76" name="组合 75">
                <a:extLst>
                  <a:ext uri="{FF2B5EF4-FFF2-40B4-BE49-F238E27FC236}">
                    <a16:creationId xmlns:a16="http://schemas.microsoft.com/office/drawing/2014/main" id="{37073D4C-CB36-488D-864E-DF679094FA27}"/>
                  </a:ext>
                </a:extLst>
              </p:cNvPr>
              <p:cNvGrpSpPr/>
              <p:nvPr/>
            </p:nvGrpSpPr>
            <p:grpSpPr>
              <a:xfrm>
                <a:off x="5076121" y="2074645"/>
                <a:ext cx="3088750" cy="2212787"/>
                <a:chOff x="5627456" y="514933"/>
                <a:chExt cx="2390041" cy="1712230"/>
              </a:xfrm>
            </p:grpSpPr>
            <p:sp>
              <p:nvSpPr>
                <p:cNvPr id="114" name="圆角矩形 31">
                  <a:extLst>
                    <a:ext uri="{FF2B5EF4-FFF2-40B4-BE49-F238E27FC236}">
                      <a16:creationId xmlns:a16="http://schemas.microsoft.com/office/drawing/2014/main" id="{ADA7C1E7-DB7B-4D1E-AA83-3BE8D5647583}"/>
                    </a:ext>
                  </a:extLst>
                </p:cNvPr>
                <p:cNvSpPr/>
                <p:nvPr/>
              </p:nvSpPr>
              <p:spPr>
                <a:xfrm>
                  <a:off x="5627456" y="514933"/>
                  <a:ext cx="2368464" cy="1703443"/>
                </a:xfrm>
                <a:prstGeom prst="roundRect">
                  <a:avLst>
                    <a:gd name="adj" fmla="val 6835"/>
                  </a:avLst>
                </a:prstGeom>
                <a:noFill/>
                <a:ln w="1905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a:p>
              </p:txBody>
            </p:sp>
            <p:sp>
              <p:nvSpPr>
                <p:cNvPr id="115" name="文本框 114">
                  <a:extLst>
                    <a:ext uri="{FF2B5EF4-FFF2-40B4-BE49-F238E27FC236}">
                      <a16:creationId xmlns:a16="http://schemas.microsoft.com/office/drawing/2014/main" id="{21169124-273C-4E73-8CCF-DAD05C2BB34F}"/>
                    </a:ext>
                  </a:extLst>
                </p:cNvPr>
                <p:cNvSpPr txBox="1"/>
                <p:nvPr/>
              </p:nvSpPr>
              <p:spPr>
                <a:xfrm>
                  <a:off x="5641033" y="514933"/>
                  <a:ext cx="2334770" cy="368886"/>
                </a:xfrm>
                <a:prstGeom prst="roundRect">
                  <a:avLst/>
                </a:prstGeom>
                <a:noFill/>
              </p:spPr>
              <p:txBody>
                <a:bodyPr wrap="square" rtlCol="0">
                  <a:spAutoFit/>
                </a:bodyPr>
                <a:lstStyle>
                  <a:defPPr>
                    <a:defRPr lang="en-US"/>
                  </a:defPPr>
                  <a:lvl1pPr algn="ctr" defTabSz="457200">
                    <a:defRPr kumimoji="1" sz="1600" b="1">
                      <a:solidFill>
                        <a:schemeClr val="accent2"/>
                      </a:solidFill>
                      <a:latin typeface="Microsoft YaHei" panose="020B0503020204020204" pitchFamily="34" charset="-122"/>
                      <a:ea typeface="Microsoft YaHei" panose="020B0503020204020204" pitchFamily="34" charset="-122"/>
                    </a:defRPr>
                  </a:lvl1pPr>
                  <a:lvl2pPr defTabSz="457200">
                    <a:defRPr/>
                  </a:lvl2pPr>
                  <a:lvl3pPr defTabSz="457200">
                    <a:defRPr/>
                  </a:lvl3pPr>
                  <a:lvl4pPr defTabSz="457200">
                    <a:defRPr/>
                  </a:lvl4pPr>
                  <a:lvl5pPr defTabSz="457200">
                    <a:defRPr/>
                  </a:lvl5pPr>
                  <a:lvl6pPr defTabSz="457200">
                    <a:defRPr/>
                  </a:lvl6pPr>
                  <a:lvl7pPr defTabSz="457200">
                    <a:defRPr/>
                  </a:lvl7pPr>
                  <a:lvl8pPr defTabSz="457200">
                    <a:defRPr/>
                  </a:lvl8pPr>
                  <a:lvl9pPr defTabSz="457200">
                    <a:defRPr/>
                  </a:lvl9pPr>
                </a:lstStyle>
                <a:p>
                  <a:r>
                    <a:rPr lang="zh-CN" altLang="en-US" sz="1500" dirty="0"/>
                    <a:t>可信安全人工智能手段</a:t>
                  </a:r>
                </a:p>
              </p:txBody>
            </p:sp>
            <p:grpSp>
              <p:nvGrpSpPr>
                <p:cNvPr id="116" name="组合 115">
                  <a:extLst>
                    <a:ext uri="{FF2B5EF4-FFF2-40B4-BE49-F238E27FC236}">
                      <a16:creationId xmlns:a16="http://schemas.microsoft.com/office/drawing/2014/main" id="{42B13F7B-5004-4BEB-B94A-5239ADCF7B65}"/>
                    </a:ext>
                  </a:extLst>
                </p:cNvPr>
                <p:cNvGrpSpPr/>
                <p:nvPr/>
              </p:nvGrpSpPr>
              <p:grpSpPr>
                <a:xfrm>
                  <a:off x="5659932" y="926311"/>
                  <a:ext cx="2311931" cy="624724"/>
                  <a:chOff x="5260640" y="895831"/>
                  <a:chExt cx="2311931" cy="624724"/>
                </a:xfrm>
              </p:grpSpPr>
              <p:sp>
                <p:nvSpPr>
                  <p:cNvPr id="124" name="文本框 123">
                    <a:extLst>
                      <a:ext uri="{FF2B5EF4-FFF2-40B4-BE49-F238E27FC236}">
                        <a16:creationId xmlns:a16="http://schemas.microsoft.com/office/drawing/2014/main" id="{50EA93E0-569E-48B2-9B6E-A6A52B25A487}"/>
                      </a:ext>
                    </a:extLst>
                  </p:cNvPr>
                  <p:cNvSpPr txBox="1"/>
                  <p:nvPr/>
                </p:nvSpPr>
                <p:spPr>
                  <a:xfrm>
                    <a:off x="5391145" y="895831"/>
                    <a:ext cx="1999186" cy="309600"/>
                  </a:xfrm>
                  <a:prstGeom prst="rect">
                    <a:avLst/>
                  </a:prstGeom>
                  <a:solidFill>
                    <a:schemeClr val="accent2"/>
                  </a:solidFill>
                  <a:ln w="1270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技术安全</a:t>
                    </a:r>
                  </a:p>
                </p:txBody>
              </p:sp>
              <p:grpSp>
                <p:nvGrpSpPr>
                  <p:cNvPr id="125" name="组合 124">
                    <a:extLst>
                      <a:ext uri="{FF2B5EF4-FFF2-40B4-BE49-F238E27FC236}">
                        <a16:creationId xmlns:a16="http://schemas.microsoft.com/office/drawing/2014/main" id="{7A48BC83-7607-45A9-A4B2-00BC20F3D6B4}"/>
                      </a:ext>
                    </a:extLst>
                  </p:cNvPr>
                  <p:cNvGrpSpPr/>
                  <p:nvPr/>
                </p:nvGrpSpPr>
                <p:grpSpPr>
                  <a:xfrm>
                    <a:off x="5260640" y="1234770"/>
                    <a:ext cx="2311931" cy="285785"/>
                    <a:chOff x="5260640" y="1234770"/>
                    <a:chExt cx="2311931" cy="285785"/>
                  </a:xfrm>
                </p:grpSpPr>
                <p:sp>
                  <p:nvSpPr>
                    <p:cNvPr id="126" name="文本框 125">
                      <a:extLst>
                        <a:ext uri="{FF2B5EF4-FFF2-40B4-BE49-F238E27FC236}">
                          <a16:creationId xmlns:a16="http://schemas.microsoft.com/office/drawing/2014/main" id="{BE7665CA-A1BA-4311-B5BC-24CE75D8D313}"/>
                        </a:ext>
                      </a:extLst>
                    </p:cNvPr>
                    <p:cNvSpPr txBox="1"/>
                    <p:nvPr/>
                  </p:nvSpPr>
                  <p:spPr>
                    <a:xfrm>
                      <a:off x="5260640" y="1234770"/>
                      <a:ext cx="869650" cy="285785"/>
                    </a:xfrm>
                    <a:prstGeom prst="rect">
                      <a:avLst/>
                    </a:prstGeom>
                    <a:noFill/>
                  </p:spPr>
                  <p:txBody>
                    <a:bodyPr wrap="square" rtlCol="0">
                      <a:spAutoFit/>
                    </a:bodyPr>
                    <a:lstStyle/>
                    <a:p>
                      <a:pPr algn="ctr"/>
                      <a:r>
                        <a:rPr kumimoji="1" lang="zh-CN" altLang="en-US" sz="1200" b="1" dirty="0">
                          <a:solidFill>
                            <a:srgbClr val="ED7D31"/>
                          </a:solidFill>
                          <a:latin typeface="Microsoft YaHei" panose="020B0503020204020204" pitchFamily="34" charset="-122"/>
                          <a:ea typeface="Microsoft YaHei" panose="020B0503020204020204" pitchFamily="34" charset="-122"/>
                        </a:rPr>
                        <a:t>基础算法</a:t>
                      </a:r>
                    </a:p>
                  </p:txBody>
                </p:sp>
                <p:sp>
                  <p:nvSpPr>
                    <p:cNvPr id="127" name="文本框 126">
                      <a:extLst>
                        <a:ext uri="{FF2B5EF4-FFF2-40B4-BE49-F238E27FC236}">
                          <a16:creationId xmlns:a16="http://schemas.microsoft.com/office/drawing/2014/main" id="{2E1EE00A-8839-4169-955F-08E95FF0956E}"/>
                        </a:ext>
                      </a:extLst>
                    </p:cNvPr>
                    <p:cNvSpPr txBox="1"/>
                    <p:nvPr/>
                  </p:nvSpPr>
                  <p:spPr>
                    <a:xfrm>
                      <a:off x="5972655" y="1234770"/>
                      <a:ext cx="883056" cy="285785"/>
                    </a:xfrm>
                    <a:prstGeom prst="rect">
                      <a:avLst/>
                    </a:prstGeom>
                    <a:noFill/>
                  </p:spPr>
                  <p:txBody>
                    <a:bodyPr wrap="square" rtlCol="0">
                      <a:spAutoFit/>
                    </a:bodyPr>
                    <a:lstStyle/>
                    <a:p>
                      <a:pPr algn="ctr"/>
                      <a:r>
                        <a:rPr kumimoji="1" lang="zh-CN" altLang="en-US" sz="1200" b="1" dirty="0">
                          <a:solidFill>
                            <a:srgbClr val="ED7D31"/>
                          </a:solidFill>
                          <a:latin typeface="Microsoft YaHei" panose="020B0503020204020204" pitchFamily="34" charset="-122"/>
                          <a:ea typeface="Microsoft YaHei" panose="020B0503020204020204" pitchFamily="34" charset="-122"/>
                        </a:rPr>
                        <a:t>保护技术</a:t>
                      </a:r>
                    </a:p>
                  </p:txBody>
                </p:sp>
                <p:sp>
                  <p:nvSpPr>
                    <p:cNvPr id="128" name="文本框 127">
                      <a:extLst>
                        <a:ext uri="{FF2B5EF4-FFF2-40B4-BE49-F238E27FC236}">
                          <a16:creationId xmlns:a16="http://schemas.microsoft.com/office/drawing/2014/main" id="{27B17044-9B5C-4074-A127-2CEDE019F741}"/>
                        </a:ext>
                      </a:extLst>
                    </p:cNvPr>
                    <p:cNvSpPr txBox="1"/>
                    <p:nvPr/>
                  </p:nvSpPr>
                  <p:spPr>
                    <a:xfrm>
                      <a:off x="6698075" y="1234770"/>
                      <a:ext cx="874496" cy="285785"/>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ED7D31"/>
                          </a:solidFill>
                        </a:rPr>
                        <a:t>标准规范</a:t>
                      </a:r>
                    </a:p>
                  </p:txBody>
                </p:sp>
              </p:grpSp>
            </p:grpSp>
            <p:grpSp>
              <p:nvGrpSpPr>
                <p:cNvPr id="117" name="组合 116">
                  <a:extLst>
                    <a:ext uri="{FF2B5EF4-FFF2-40B4-BE49-F238E27FC236}">
                      <a16:creationId xmlns:a16="http://schemas.microsoft.com/office/drawing/2014/main" id="{3952324B-1B2B-44BA-BAE7-C2DE0BCFE6C6}"/>
                    </a:ext>
                  </a:extLst>
                </p:cNvPr>
                <p:cNvGrpSpPr/>
                <p:nvPr/>
              </p:nvGrpSpPr>
              <p:grpSpPr>
                <a:xfrm>
                  <a:off x="5717808" y="1616967"/>
                  <a:ext cx="2299689" cy="610196"/>
                  <a:chOff x="5320915" y="1487014"/>
                  <a:chExt cx="2299689" cy="610196"/>
                </a:xfrm>
              </p:grpSpPr>
              <p:sp>
                <p:nvSpPr>
                  <p:cNvPr id="118" name="文本框 117">
                    <a:extLst>
                      <a:ext uri="{FF2B5EF4-FFF2-40B4-BE49-F238E27FC236}">
                        <a16:creationId xmlns:a16="http://schemas.microsoft.com/office/drawing/2014/main" id="{19B168ED-86E4-4020-A8D9-65727D2F23C4}"/>
                      </a:ext>
                    </a:extLst>
                  </p:cNvPr>
                  <p:cNvSpPr txBox="1"/>
                  <p:nvPr/>
                </p:nvSpPr>
                <p:spPr>
                  <a:xfrm>
                    <a:off x="5412802" y="1487014"/>
                    <a:ext cx="1999186" cy="309600"/>
                  </a:xfrm>
                  <a:prstGeom prst="rect">
                    <a:avLst/>
                  </a:prstGeom>
                  <a:solidFill>
                    <a:schemeClr val="accent2"/>
                  </a:solidFill>
                  <a:ln w="1270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应用安全</a:t>
                    </a:r>
                  </a:p>
                </p:txBody>
              </p:sp>
              <p:grpSp>
                <p:nvGrpSpPr>
                  <p:cNvPr id="119" name="组合 118">
                    <a:extLst>
                      <a:ext uri="{FF2B5EF4-FFF2-40B4-BE49-F238E27FC236}">
                        <a16:creationId xmlns:a16="http://schemas.microsoft.com/office/drawing/2014/main" id="{3A93191B-6DDF-493C-9191-4BEFE9A16DDC}"/>
                      </a:ext>
                    </a:extLst>
                  </p:cNvPr>
                  <p:cNvGrpSpPr/>
                  <p:nvPr/>
                </p:nvGrpSpPr>
                <p:grpSpPr>
                  <a:xfrm>
                    <a:off x="5320915" y="1811424"/>
                    <a:ext cx="2299689" cy="285786"/>
                    <a:chOff x="5320915" y="1811424"/>
                    <a:chExt cx="2299689" cy="285786"/>
                  </a:xfrm>
                </p:grpSpPr>
                <p:sp>
                  <p:nvSpPr>
                    <p:cNvPr id="120" name="文本框 119">
                      <a:extLst>
                        <a:ext uri="{FF2B5EF4-FFF2-40B4-BE49-F238E27FC236}">
                          <a16:creationId xmlns:a16="http://schemas.microsoft.com/office/drawing/2014/main" id="{7DCB22ED-6BC9-48A9-8C1A-1AD12A03E3C3}"/>
                        </a:ext>
                      </a:extLst>
                    </p:cNvPr>
                    <p:cNvSpPr txBox="1"/>
                    <p:nvPr/>
                  </p:nvSpPr>
                  <p:spPr>
                    <a:xfrm>
                      <a:off x="5320915" y="1811424"/>
                      <a:ext cx="511010" cy="285786"/>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ED7D31"/>
                          </a:solidFill>
                        </a:rPr>
                        <a:t>国防</a:t>
                      </a:r>
                    </a:p>
                  </p:txBody>
                </p:sp>
                <p:sp>
                  <p:nvSpPr>
                    <p:cNvPr id="121" name="文本框 120">
                      <a:extLst>
                        <a:ext uri="{FF2B5EF4-FFF2-40B4-BE49-F238E27FC236}">
                          <a16:creationId xmlns:a16="http://schemas.microsoft.com/office/drawing/2014/main" id="{6CBB398A-1B8F-4C38-B309-E8194391F66E}"/>
                        </a:ext>
                      </a:extLst>
                    </p:cNvPr>
                    <p:cNvSpPr txBox="1"/>
                    <p:nvPr/>
                  </p:nvSpPr>
                  <p:spPr>
                    <a:xfrm>
                      <a:off x="5890683" y="1811424"/>
                      <a:ext cx="617959" cy="285785"/>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ED7D31"/>
                          </a:solidFill>
                        </a:rPr>
                        <a:t>文化</a:t>
                      </a:r>
                    </a:p>
                  </p:txBody>
                </p:sp>
                <p:sp>
                  <p:nvSpPr>
                    <p:cNvPr id="122" name="文本框 121">
                      <a:extLst>
                        <a:ext uri="{FF2B5EF4-FFF2-40B4-BE49-F238E27FC236}">
                          <a16:creationId xmlns:a16="http://schemas.microsoft.com/office/drawing/2014/main" id="{CB13F949-FB86-451B-A368-2A33AEE008CD}"/>
                        </a:ext>
                      </a:extLst>
                    </p:cNvPr>
                    <p:cNvSpPr txBox="1"/>
                    <p:nvPr/>
                  </p:nvSpPr>
                  <p:spPr>
                    <a:xfrm>
                      <a:off x="6449964" y="1811424"/>
                      <a:ext cx="559280" cy="285785"/>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ED7D31"/>
                          </a:solidFill>
                        </a:rPr>
                        <a:t>网络</a:t>
                      </a:r>
                    </a:p>
                  </p:txBody>
                </p:sp>
                <p:sp>
                  <p:nvSpPr>
                    <p:cNvPr id="123" name="文本框 122">
                      <a:extLst>
                        <a:ext uri="{FF2B5EF4-FFF2-40B4-BE49-F238E27FC236}">
                          <a16:creationId xmlns:a16="http://schemas.microsoft.com/office/drawing/2014/main" id="{25D929E2-DD41-49D2-9F8F-1ED611300E9C}"/>
                        </a:ext>
                      </a:extLst>
                    </p:cNvPr>
                    <p:cNvSpPr txBox="1"/>
                    <p:nvPr/>
                  </p:nvSpPr>
                  <p:spPr>
                    <a:xfrm>
                      <a:off x="7009245" y="1811424"/>
                      <a:ext cx="611359" cy="285785"/>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ED7D31"/>
                          </a:solidFill>
                        </a:rPr>
                        <a:t>金融</a:t>
                      </a:r>
                    </a:p>
                  </p:txBody>
                </p:sp>
              </p:grpSp>
            </p:grpSp>
          </p:grpSp>
          <p:grpSp>
            <p:nvGrpSpPr>
              <p:cNvPr id="77" name="组合 76">
                <a:extLst>
                  <a:ext uri="{FF2B5EF4-FFF2-40B4-BE49-F238E27FC236}">
                    <a16:creationId xmlns:a16="http://schemas.microsoft.com/office/drawing/2014/main" id="{B27C984A-503B-4708-A96E-B71B0A5536C5}"/>
                  </a:ext>
                </a:extLst>
              </p:cNvPr>
              <p:cNvGrpSpPr/>
              <p:nvPr/>
            </p:nvGrpSpPr>
            <p:grpSpPr>
              <a:xfrm>
                <a:off x="8625688" y="2074645"/>
                <a:ext cx="3060867" cy="2207053"/>
                <a:chOff x="8374072" y="498078"/>
                <a:chExt cx="2368465" cy="1707793"/>
              </a:xfrm>
            </p:grpSpPr>
            <p:sp>
              <p:nvSpPr>
                <p:cNvPr id="105" name="文本框 104">
                  <a:extLst>
                    <a:ext uri="{FF2B5EF4-FFF2-40B4-BE49-F238E27FC236}">
                      <a16:creationId xmlns:a16="http://schemas.microsoft.com/office/drawing/2014/main" id="{B2CF92BF-0A52-419D-AC72-4E28DF3EB74E}"/>
                    </a:ext>
                  </a:extLst>
                </p:cNvPr>
                <p:cNvSpPr txBox="1"/>
                <p:nvPr/>
              </p:nvSpPr>
              <p:spPr>
                <a:xfrm>
                  <a:off x="8380999" y="503278"/>
                  <a:ext cx="2361538" cy="368886"/>
                </a:xfrm>
                <a:prstGeom prst="roundRect">
                  <a:avLst/>
                </a:prstGeom>
                <a:noFill/>
              </p:spPr>
              <p:txBody>
                <a:bodyPr wrap="square" rtlCol="0">
                  <a:spAutoFit/>
                </a:bodyPr>
                <a:lstStyle>
                  <a:defPPr>
                    <a:defRPr lang="en-US"/>
                  </a:defPPr>
                  <a:lvl1pPr algn="ctr" defTabSz="457200">
                    <a:defRPr kumimoji="1" sz="1600" b="1">
                      <a:solidFill>
                        <a:srgbClr val="7030A0"/>
                      </a:solidFill>
                      <a:latin typeface="Microsoft YaHei" panose="020B0503020204020204" pitchFamily="34" charset="-122"/>
                      <a:ea typeface="Microsoft YaHei" panose="020B0503020204020204" pitchFamily="34" charset="-122"/>
                    </a:defRPr>
                  </a:lvl1pPr>
                  <a:lvl2pPr defTabSz="457200">
                    <a:defRPr/>
                  </a:lvl2pPr>
                  <a:lvl3pPr defTabSz="457200">
                    <a:defRPr/>
                  </a:lvl3pPr>
                  <a:lvl4pPr defTabSz="457200">
                    <a:defRPr/>
                  </a:lvl4pPr>
                  <a:lvl5pPr defTabSz="457200">
                    <a:defRPr/>
                  </a:lvl5pPr>
                  <a:lvl6pPr defTabSz="457200">
                    <a:defRPr/>
                  </a:lvl6pPr>
                  <a:lvl7pPr defTabSz="457200">
                    <a:defRPr/>
                  </a:lvl7pPr>
                  <a:lvl8pPr defTabSz="457200">
                    <a:defRPr/>
                  </a:lvl8pPr>
                  <a:lvl9pPr defTabSz="457200">
                    <a:defRPr/>
                  </a:lvl9pPr>
                </a:lstStyle>
                <a:p>
                  <a:r>
                    <a:rPr lang="zh-CN" altLang="en-US" sz="1500" dirty="0"/>
                    <a:t>人工智能技术赋能教育</a:t>
                  </a:r>
                </a:p>
              </p:txBody>
            </p:sp>
            <p:sp>
              <p:nvSpPr>
                <p:cNvPr id="106" name="圆角矩形 31">
                  <a:extLst>
                    <a:ext uri="{FF2B5EF4-FFF2-40B4-BE49-F238E27FC236}">
                      <a16:creationId xmlns:a16="http://schemas.microsoft.com/office/drawing/2014/main" id="{FA828B68-EF3B-4FA0-9C1B-C6F70A3C72E8}"/>
                    </a:ext>
                  </a:extLst>
                </p:cNvPr>
                <p:cNvSpPr/>
                <p:nvPr/>
              </p:nvSpPr>
              <p:spPr>
                <a:xfrm>
                  <a:off x="8374072" y="498078"/>
                  <a:ext cx="2368464" cy="1703443"/>
                </a:xfrm>
                <a:prstGeom prst="roundRect">
                  <a:avLst>
                    <a:gd name="adj" fmla="val 6835"/>
                  </a:avLst>
                </a:prstGeom>
                <a:noFill/>
                <a:ln w="19050">
                  <a:solidFill>
                    <a:srgbClr val="99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a:p>
              </p:txBody>
            </p:sp>
            <p:sp>
              <p:nvSpPr>
                <p:cNvPr id="107" name="文本框 106">
                  <a:extLst>
                    <a:ext uri="{FF2B5EF4-FFF2-40B4-BE49-F238E27FC236}">
                      <a16:creationId xmlns:a16="http://schemas.microsoft.com/office/drawing/2014/main" id="{13A33A06-18D6-4431-BE65-04961C173B55}"/>
                    </a:ext>
                  </a:extLst>
                </p:cNvPr>
                <p:cNvSpPr txBox="1"/>
                <p:nvPr/>
              </p:nvSpPr>
              <p:spPr>
                <a:xfrm>
                  <a:off x="8529060" y="907902"/>
                  <a:ext cx="1999186" cy="309600"/>
                </a:xfrm>
                <a:prstGeom prst="rect">
                  <a:avLst/>
                </a:prstGeom>
                <a:solidFill>
                  <a:srgbClr val="7030A0"/>
                </a:solidFill>
                <a:ln w="1270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创造知识</a:t>
                  </a:r>
                </a:p>
              </p:txBody>
            </p:sp>
            <p:grpSp>
              <p:nvGrpSpPr>
                <p:cNvPr id="108" name="组合 107">
                  <a:extLst>
                    <a:ext uri="{FF2B5EF4-FFF2-40B4-BE49-F238E27FC236}">
                      <a16:creationId xmlns:a16="http://schemas.microsoft.com/office/drawing/2014/main" id="{F45FDE82-1CA8-44B1-AE6F-A2D828FF3A0C}"/>
                    </a:ext>
                  </a:extLst>
                </p:cNvPr>
                <p:cNvGrpSpPr/>
                <p:nvPr/>
              </p:nvGrpSpPr>
              <p:grpSpPr>
                <a:xfrm>
                  <a:off x="8465731" y="1384352"/>
                  <a:ext cx="2170080" cy="821519"/>
                  <a:chOff x="8996772" y="1375635"/>
                  <a:chExt cx="2170080" cy="821519"/>
                </a:xfrm>
              </p:grpSpPr>
              <p:sp>
                <p:nvSpPr>
                  <p:cNvPr id="109" name="文本框 108">
                    <a:extLst>
                      <a:ext uri="{FF2B5EF4-FFF2-40B4-BE49-F238E27FC236}">
                        <a16:creationId xmlns:a16="http://schemas.microsoft.com/office/drawing/2014/main" id="{B0342427-2B50-4042-A2FF-B2A332BF7359}"/>
                      </a:ext>
                    </a:extLst>
                  </p:cNvPr>
                  <p:cNvSpPr txBox="1"/>
                  <p:nvPr/>
                </p:nvSpPr>
                <p:spPr>
                  <a:xfrm>
                    <a:off x="9068095" y="1375635"/>
                    <a:ext cx="1999186" cy="309600"/>
                  </a:xfrm>
                  <a:prstGeom prst="rect">
                    <a:avLst/>
                  </a:prstGeom>
                  <a:solidFill>
                    <a:srgbClr val="7030A0"/>
                  </a:solidFill>
                  <a:ln w="1270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赋能教育</a:t>
                    </a:r>
                  </a:p>
                </p:txBody>
              </p:sp>
              <p:sp>
                <p:nvSpPr>
                  <p:cNvPr id="110" name="文本框 109">
                    <a:extLst>
                      <a:ext uri="{FF2B5EF4-FFF2-40B4-BE49-F238E27FC236}">
                        <a16:creationId xmlns:a16="http://schemas.microsoft.com/office/drawing/2014/main" id="{AAC0D30D-4D6F-4725-B99B-02CE0AD1CC7D}"/>
                      </a:ext>
                    </a:extLst>
                  </p:cNvPr>
                  <p:cNvSpPr txBox="1"/>
                  <p:nvPr/>
                </p:nvSpPr>
                <p:spPr>
                  <a:xfrm>
                    <a:off x="8996772" y="1720845"/>
                    <a:ext cx="538195" cy="476309"/>
                  </a:xfrm>
                  <a:prstGeom prst="rect">
                    <a:avLst/>
                  </a:prstGeom>
                  <a:noFill/>
                </p:spPr>
                <p:txBody>
                  <a:bodyPr wrap="square" rtlCol="0">
                    <a:spAutoFit/>
                  </a:bodyPr>
                  <a:lstStyle/>
                  <a:p>
                    <a:pPr algn="ctr"/>
                    <a:r>
                      <a:rPr kumimoji="1" lang="zh-CN" altLang="en-US" sz="1200" b="1" dirty="0">
                        <a:solidFill>
                          <a:srgbClr val="7030A0"/>
                        </a:solidFill>
                        <a:latin typeface="Microsoft YaHei" panose="020B0503020204020204" pitchFamily="34" charset="-122"/>
                        <a:ea typeface="Microsoft YaHei" panose="020B0503020204020204" pitchFamily="34" charset="-122"/>
                      </a:rPr>
                      <a:t>教育</a:t>
                    </a:r>
                    <a:endParaRPr kumimoji="1" lang="en-US" altLang="zh-CN" sz="1200" b="1" dirty="0">
                      <a:solidFill>
                        <a:srgbClr val="7030A0"/>
                      </a:solidFill>
                      <a:latin typeface="Microsoft YaHei" panose="020B0503020204020204" pitchFamily="34" charset="-122"/>
                      <a:ea typeface="Microsoft YaHei" panose="020B0503020204020204" pitchFamily="34" charset="-122"/>
                    </a:endParaRPr>
                  </a:p>
                  <a:p>
                    <a:pPr algn="ctr"/>
                    <a:r>
                      <a:rPr kumimoji="1" lang="zh-CN" altLang="en-US" sz="1200" b="1" dirty="0">
                        <a:solidFill>
                          <a:srgbClr val="7030A0"/>
                        </a:solidFill>
                        <a:latin typeface="Microsoft YaHei" panose="020B0503020204020204" pitchFamily="34" charset="-122"/>
                        <a:ea typeface="Microsoft YaHei" panose="020B0503020204020204" pitchFamily="34" charset="-122"/>
                      </a:rPr>
                      <a:t>体系</a:t>
                    </a:r>
                  </a:p>
                </p:txBody>
              </p:sp>
              <p:sp>
                <p:nvSpPr>
                  <p:cNvPr id="111" name="文本框 110">
                    <a:extLst>
                      <a:ext uri="{FF2B5EF4-FFF2-40B4-BE49-F238E27FC236}">
                        <a16:creationId xmlns:a16="http://schemas.microsoft.com/office/drawing/2014/main" id="{96CB8CC1-BD18-43E1-B167-A720C1B43DD8}"/>
                      </a:ext>
                    </a:extLst>
                  </p:cNvPr>
                  <p:cNvSpPr txBox="1"/>
                  <p:nvPr/>
                </p:nvSpPr>
                <p:spPr>
                  <a:xfrm>
                    <a:off x="9556544" y="1720845"/>
                    <a:ext cx="538195" cy="476308"/>
                  </a:xfrm>
                  <a:prstGeom prst="rect">
                    <a:avLst/>
                  </a:prstGeom>
                  <a:noFill/>
                </p:spPr>
                <p:txBody>
                  <a:bodyPr wrap="square" rtlCol="0">
                    <a:spAutoFit/>
                  </a:bodyPr>
                  <a:lstStyle/>
                  <a:p>
                    <a:pPr algn="ctr"/>
                    <a:r>
                      <a:rPr kumimoji="1" lang="zh-CN" altLang="en-US" sz="1200" b="1" dirty="0">
                        <a:solidFill>
                          <a:srgbClr val="7030A0"/>
                        </a:solidFill>
                        <a:latin typeface="Microsoft YaHei" panose="020B0503020204020204" pitchFamily="34" charset="-122"/>
                        <a:ea typeface="Microsoft YaHei" panose="020B0503020204020204" pitchFamily="34" charset="-122"/>
                      </a:rPr>
                      <a:t>教育</a:t>
                    </a:r>
                    <a:endParaRPr kumimoji="1" lang="en-US" altLang="zh-CN" sz="1200" b="1" dirty="0">
                      <a:solidFill>
                        <a:srgbClr val="7030A0"/>
                      </a:solidFill>
                      <a:latin typeface="Microsoft YaHei" panose="020B0503020204020204" pitchFamily="34" charset="-122"/>
                      <a:ea typeface="Microsoft YaHei" panose="020B0503020204020204" pitchFamily="34" charset="-122"/>
                    </a:endParaRPr>
                  </a:p>
                  <a:p>
                    <a:pPr algn="ctr"/>
                    <a:r>
                      <a:rPr kumimoji="1" lang="zh-CN" altLang="en-US" sz="1200" b="1" dirty="0">
                        <a:solidFill>
                          <a:srgbClr val="7030A0"/>
                        </a:solidFill>
                        <a:latin typeface="Microsoft YaHei" panose="020B0503020204020204" pitchFamily="34" charset="-122"/>
                        <a:ea typeface="Microsoft YaHei" panose="020B0503020204020204" pitchFamily="34" charset="-122"/>
                      </a:rPr>
                      <a:t>资源</a:t>
                    </a:r>
                  </a:p>
                </p:txBody>
              </p:sp>
              <p:sp>
                <p:nvSpPr>
                  <p:cNvPr id="112" name="文本框 111">
                    <a:extLst>
                      <a:ext uri="{FF2B5EF4-FFF2-40B4-BE49-F238E27FC236}">
                        <a16:creationId xmlns:a16="http://schemas.microsoft.com/office/drawing/2014/main" id="{009B1B16-1ACA-40AC-A547-41CEB379D449}"/>
                      </a:ext>
                    </a:extLst>
                  </p:cNvPr>
                  <p:cNvSpPr txBox="1"/>
                  <p:nvPr/>
                </p:nvSpPr>
                <p:spPr>
                  <a:xfrm>
                    <a:off x="10116316" y="1720845"/>
                    <a:ext cx="538196" cy="476308"/>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dirty="0">
                        <a:solidFill>
                          <a:srgbClr val="7030A0"/>
                        </a:solidFill>
                      </a:rPr>
                      <a:t>教学</a:t>
                    </a:r>
                    <a:endParaRPr lang="en-US" altLang="zh-CN" dirty="0">
                      <a:solidFill>
                        <a:srgbClr val="7030A0"/>
                      </a:solidFill>
                    </a:endParaRPr>
                  </a:p>
                  <a:p>
                    <a:r>
                      <a:rPr lang="zh-CN" altLang="en-US" dirty="0">
                        <a:solidFill>
                          <a:srgbClr val="7030A0"/>
                        </a:solidFill>
                      </a:rPr>
                      <a:t>过程</a:t>
                    </a:r>
                  </a:p>
                </p:txBody>
              </p:sp>
              <p:sp>
                <p:nvSpPr>
                  <p:cNvPr id="113" name="文本框 112">
                    <a:extLst>
                      <a:ext uri="{FF2B5EF4-FFF2-40B4-BE49-F238E27FC236}">
                        <a16:creationId xmlns:a16="http://schemas.microsoft.com/office/drawing/2014/main" id="{D6F5AD83-0F95-430A-B266-00F9286EB199}"/>
                      </a:ext>
                    </a:extLst>
                  </p:cNvPr>
                  <p:cNvSpPr txBox="1"/>
                  <p:nvPr/>
                </p:nvSpPr>
                <p:spPr>
                  <a:xfrm>
                    <a:off x="10676089" y="1720845"/>
                    <a:ext cx="490763" cy="412801"/>
                  </a:xfrm>
                  <a:prstGeom prst="rect">
                    <a:avLst/>
                  </a:prstGeom>
                  <a:noFill/>
                </p:spPr>
                <p:txBody>
                  <a:bodyPr wrap="square" rtlCol="0">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sz="1000" dirty="0">
                        <a:solidFill>
                          <a:srgbClr val="7030A0"/>
                        </a:solidFill>
                      </a:rPr>
                      <a:t>基础设施</a:t>
                    </a:r>
                  </a:p>
                </p:txBody>
              </p:sp>
            </p:grpSp>
          </p:grpSp>
          <p:grpSp>
            <p:nvGrpSpPr>
              <p:cNvPr id="78" name="组合 77">
                <a:extLst>
                  <a:ext uri="{FF2B5EF4-FFF2-40B4-BE49-F238E27FC236}">
                    <a16:creationId xmlns:a16="http://schemas.microsoft.com/office/drawing/2014/main" id="{CBA0DA05-E7F3-469A-8BD0-8067466A12B3}"/>
                  </a:ext>
                </a:extLst>
              </p:cNvPr>
              <p:cNvGrpSpPr/>
              <p:nvPr/>
            </p:nvGrpSpPr>
            <p:grpSpPr>
              <a:xfrm>
                <a:off x="614117" y="2079119"/>
                <a:ext cx="4019587" cy="2192483"/>
                <a:chOff x="614117" y="2079119"/>
                <a:chExt cx="4019587" cy="2192483"/>
              </a:xfrm>
            </p:grpSpPr>
            <p:sp>
              <p:nvSpPr>
                <p:cNvPr id="79" name="文本框 78">
                  <a:extLst>
                    <a:ext uri="{FF2B5EF4-FFF2-40B4-BE49-F238E27FC236}">
                      <a16:creationId xmlns:a16="http://schemas.microsoft.com/office/drawing/2014/main" id="{29BD2C89-E1BC-46A1-BCF5-08B024A651C9}"/>
                    </a:ext>
                  </a:extLst>
                </p:cNvPr>
                <p:cNvSpPr txBox="1"/>
                <p:nvPr/>
              </p:nvSpPr>
              <p:spPr>
                <a:xfrm>
                  <a:off x="663333" y="2079119"/>
                  <a:ext cx="3915135" cy="476727"/>
                </a:xfrm>
                <a:prstGeom prst="roundRect">
                  <a:avLst/>
                </a:prstGeom>
                <a:noFill/>
              </p:spPr>
              <p:txBody>
                <a:bodyPr wrap="square" rtlCol="0">
                  <a:spAutoFit/>
                </a:bodyPr>
                <a:lstStyle/>
                <a:p>
                  <a:pPr algn="ctr"/>
                  <a:r>
                    <a:rPr kumimoji="1" lang="zh-CN" altLang="en-US" sz="1500" b="1" dirty="0">
                      <a:solidFill>
                        <a:srgbClr val="0070C0"/>
                      </a:solidFill>
                      <a:latin typeface="Microsoft YaHei" panose="020B0503020204020204" pitchFamily="34" charset="-122"/>
                      <a:ea typeface="Microsoft YaHei" panose="020B0503020204020204" pitchFamily="34" charset="-122"/>
                    </a:rPr>
                    <a:t>人工智能未来技术发展趋势</a:t>
                  </a:r>
                </a:p>
              </p:txBody>
            </p:sp>
            <p:grpSp>
              <p:nvGrpSpPr>
                <p:cNvPr id="80" name="组合 79">
                  <a:extLst>
                    <a:ext uri="{FF2B5EF4-FFF2-40B4-BE49-F238E27FC236}">
                      <a16:creationId xmlns:a16="http://schemas.microsoft.com/office/drawing/2014/main" id="{CA7048E9-A02B-44B0-8B77-65EBC50A2C0F}"/>
                    </a:ext>
                  </a:extLst>
                </p:cNvPr>
                <p:cNvGrpSpPr/>
                <p:nvPr/>
              </p:nvGrpSpPr>
              <p:grpSpPr>
                <a:xfrm>
                  <a:off x="836530" y="2596230"/>
                  <a:ext cx="3535138" cy="400111"/>
                  <a:chOff x="1852638" y="717920"/>
                  <a:chExt cx="2735451" cy="309601"/>
                </a:xfrm>
              </p:grpSpPr>
              <p:sp>
                <p:nvSpPr>
                  <p:cNvPr id="102" name="文本框 101">
                    <a:extLst>
                      <a:ext uri="{FF2B5EF4-FFF2-40B4-BE49-F238E27FC236}">
                        <a16:creationId xmlns:a16="http://schemas.microsoft.com/office/drawing/2014/main" id="{0F57FD43-9E2B-4646-9E8A-CCE8FAC727E8}"/>
                      </a:ext>
                    </a:extLst>
                  </p:cNvPr>
                  <p:cNvSpPr txBox="1"/>
                  <p:nvPr/>
                </p:nvSpPr>
                <p:spPr>
                  <a:xfrm>
                    <a:off x="1852638" y="717920"/>
                    <a:ext cx="900000" cy="309601"/>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理论创新</a:t>
                    </a:r>
                  </a:p>
                </p:txBody>
              </p:sp>
              <p:sp>
                <p:nvSpPr>
                  <p:cNvPr id="103" name="文本框 102">
                    <a:extLst>
                      <a:ext uri="{FF2B5EF4-FFF2-40B4-BE49-F238E27FC236}">
                        <a16:creationId xmlns:a16="http://schemas.microsoft.com/office/drawing/2014/main" id="{868F37CA-3937-4B98-A56E-681739F5CA5C}"/>
                      </a:ext>
                    </a:extLst>
                  </p:cNvPr>
                  <p:cNvSpPr txBox="1"/>
                  <p:nvPr/>
                </p:nvSpPr>
                <p:spPr>
                  <a:xfrm>
                    <a:off x="2770364" y="717920"/>
                    <a:ext cx="900000" cy="309600"/>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技术突破</a:t>
                    </a:r>
                  </a:p>
                </p:txBody>
              </p:sp>
              <p:sp>
                <p:nvSpPr>
                  <p:cNvPr id="104" name="文本框 103">
                    <a:extLst>
                      <a:ext uri="{FF2B5EF4-FFF2-40B4-BE49-F238E27FC236}">
                        <a16:creationId xmlns:a16="http://schemas.microsoft.com/office/drawing/2014/main" id="{E91D26B3-BABC-4F6F-9836-70CDF0ECD7BC}"/>
                      </a:ext>
                    </a:extLst>
                  </p:cNvPr>
                  <p:cNvSpPr txBox="1"/>
                  <p:nvPr/>
                </p:nvSpPr>
                <p:spPr>
                  <a:xfrm>
                    <a:off x="3688089" y="717920"/>
                    <a:ext cx="900000" cy="309600"/>
                  </a:xfrm>
                  <a:prstGeom prst="rect">
                    <a:avLst/>
                  </a:prstGeom>
                  <a:solidFill>
                    <a:schemeClr val="accent1"/>
                  </a:solidFill>
                  <a:ln w="19050">
                    <a:noFill/>
                    <a:prstDash val="solid"/>
                  </a:ln>
                </p:spPr>
                <p:txBody>
                  <a:bodyPr wrap="square" rtlCol="0">
                    <a:spAutoFit/>
                  </a:bodyPr>
                  <a:lstStyle/>
                  <a:p>
                    <a:pPr algn="ctr"/>
                    <a:r>
                      <a:rPr kumimoji="1" lang="zh-CN" altLang="en-US" sz="1350" b="1" dirty="0">
                        <a:solidFill>
                          <a:schemeClr val="bg1"/>
                        </a:solidFill>
                        <a:latin typeface="Microsoft YaHei" panose="020B0503020204020204" pitchFamily="34" charset="-122"/>
                        <a:ea typeface="Microsoft YaHei" panose="020B0503020204020204" pitchFamily="34" charset="-122"/>
                      </a:rPr>
                      <a:t>架构变革</a:t>
                    </a:r>
                  </a:p>
                </p:txBody>
              </p:sp>
            </p:grpSp>
            <p:sp>
              <p:nvSpPr>
                <p:cNvPr id="81" name="圆角矩形 31">
                  <a:extLst>
                    <a:ext uri="{FF2B5EF4-FFF2-40B4-BE49-F238E27FC236}">
                      <a16:creationId xmlns:a16="http://schemas.microsoft.com/office/drawing/2014/main" id="{101E69E7-D1E0-4FF1-93E1-F85308067B91}"/>
                    </a:ext>
                  </a:extLst>
                </p:cNvPr>
                <p:cNvSpPr/>
                <p:nvPr/>
              </p:nvSpPr>
              <p:spPr>
                <a:xfrm>
                  <a:off x="619943" y="2079119"/>
                  <a:ext cx="4013761" cy="2192483"/>
                </a:xfrm>
                <a:prstGeom prst="roundRect">
                  <a:avLst>
                    <a:gd name="adj" fmla="val 6835"/>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grpSp>
              <p:nvGrpSpPr>
                <p:cNvPr id="82" name="组合 81">
                  <a:extLst>
                    <a:ext uri="{FF2B5EF4-FFF2-40B4-BE49-F238E27FC236}">
                      <a16:creationId xmlns:a16="http://schemas.microsoft.com/office/drawing/2014/main" id="{BF1BB690-7BBA-4944-B15F-F1425E1D25CF}"/>
                    </a:ext>
                  </a:extLst>
                </p:cNvPr>
                <p:cNvGrpSpPr/>
                <p:nvPr/>
              </p:nvGrpSpPr>
              <p:grpSpPr>
                <a:xfrm>
                  <a:off x="614117" y="3080296"/>
                  <a:ext cx="1906446" cy="369333"/>
                  <a:chOff x="2165692" y="1362990"/>
                  <a:chExt cx="1475187" cy="285786"/>
                </a:xfrm>
              </p:grpSpPr>
              <p:sp>
                <p:nvSpPr>
                  <p:cNvPr id="99" name="文本框 98">
                    <a:extLst>
                      <a:ext uri="{FF2B5EF4-FFF2-40B4-BE49-F238E27FC236}">
                        <a16:creationId xmlns:a16="http://schemas.microsoft.com/office/drawing/2014/main" id="{2B12D0AC-CF63-4B59-80A7-E1D35B63E2A2}"/>
                      </a:ext>
                    </a:extLst>
                  </p:cNvPr>
                  <p:cNvSpPr txBox="1"/>
                  <p:nvPr/>
                </p:nvSpPr>
                <p:spPr>
                  <a:xfrm>
                    <a:off x="2165692" y="1362990"/>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zh-CN" sz="1200" b="1" dirty="0">
                        <a:solidFill>
                          <a:srgbClr val="0070C0"/>
                        </a:solidFill>
                      </a:rPr>
                      <a:t>行为</a:t>
                    </a:r>
                    <a:endParaRPr lang="zh-CN" altLang="en-US" sz="1200" b="1" dirty="0">
                      <a:solidFill>
                        <a:srgbClr val="0070C0"/>
                      </a:solidFill>
                    </a:endParaRPr>
                  </a:p>
                </p:txBody>
              </p:sp>
              <p:sp>
                <p:nvSpPr>
                  <p:cNvPr id="100" name="文本框 99">
                    <a:extLst>
                      <a:ext uri="{FF2B5EF4-FFF2-40B4-BE49-F238E27FC236}">
                        <a16:creationId xmlns:a16="http://schemas.microsoft.com/office/drawing/2014/main" id="{AE501DBC-0AD2-4891-80E0-24B615E7491F}"/>
                      </a:ext>
                    </a:extLst>
                  </p:cNvPr>
                  <p:cNvSpPr txBox="1"/>
                  <p:nvPr/>
                </p:nvSpPr>
                <p:spPr>
                  <a:xfrm>
                    <a:off x="2920879" y="1362990"/>
                    <a:ext cx="72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机理</a:t>
                    </a:r>
                  </a:p>
                </p:txBody>
              </p:sp>
              <p:cxnSp>
                <p:nvCxnSpPr>
                  <p:cNvPr id="101" name="直接箭头连接符 100">
                    <a:extLst>
                      <a:ext uri="{FF2B5EF4-FFF2-40B4-BE49-F238E27FC236}">
                        <a16:creationId xmlns:a16="http://schemas.microsoft.com/office/drawing/2014/main" id="{0D084494-47E9-4B19-B19F-879E88188A10}"/>
                      </a:ext>
                    </a:extLst>
                  </p:cNvPr>
                  <p:cNvCxnSpPr/>
                  <p:nvPr/>
                </p:nvCxnSpPr>
                <p:spPr>
                  <a:xfrm flipV="1">
                    <a:off x="2758373" y="1501489"/>
                    <a:ext cx="289825"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D74C8E16-9298-4F3E-97BC-EE4E6DE7DB14}"/>
                    </a:ext>
                  </a:extLst>
                </p:cNvPr>
                <p:cNvGrpSpPr/>
                <p:nvPr/>
              </p:nvGrpSpPr>
              <p:grpSpPr>
                <a:xfrm>
                  <a:off x="614117" y="3459570"/>
                  <a:ext cx="1906446" cy="369333"/>
                  <a:chOff x="2165692" y="1622887"/>
                  <a:chExt cx="1475187" cy="285786"/>
                </a:xfrm>
              </p:grpSpPr>
              <p:sp>
                <p:nvSpPr>
                  <p:cNvPr id="96" name="文本框 95">
                    <a:extLst>
                      <a:ext uri="{FF2B5EF4-FFF2-40B4-BE49-F238E27FC236}">
                        <a16:creationId xmlns:a16="http://schemas.microsoft.com/office/drawing/2014/main" id="{BBE98D09-8BF7-4750-BB02-BCEF18397D93}"/>
                      </a:ext>
                    </a:extLst>
                  </p:cNvPr>
                  <p:cNvSpPr txBox="1"/>
                  <p:nvPr/>
                </p:nvSpPr>
                <p:spPr>
                  <a:xfrm>
                    <a:off x="2165692" y="1622887"/>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单一</a:t>
                    </a:r>
                  </a:p>
                </p:txBody>
              </p:sp>
              <p:sp>
                <p:nvSpPr>
                  <p:cNvPr id="97" name="文本框 96">
                    <a:extLst>
                      <a:ext uri="{FF2B5EF4-FFF2-40B4-BE49-F238E27FC236}">
                        <a16:creationId xmlns:a16="http://schemas.microsoft.com/office/drawing/2014/main" id="{0243A6A6-5FDF-499C-A499-697108F96AE8}"/>
                      </a:ext>
                    </a:extLst>
                  </p:cNvPr>
                  <p:cNvSpPr txBox="1"/>
                  <p:nvPr/>
                </p:nvSpPr>
                <p:spPr>
                  <a:xfrm>
                    <a:off x="2920879" y="1622887"/>
                    <a:ext cx="72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混合</a:t>
                    </a:r>
                  </a:p>
                </p:txBody>
              </p:sp>
              <p:cxnSp>
                <p:nvCxnSpPr>
                  <p:cNvPr id="98" name="直接箭头连接符 97">
                    <a:extLst>
                      <a:ext uri="{FF2B5EF4-FFF2-40B4-BE49-F238E27FC236}">
                        <a16:creationId xmlns:a16="http://schemas.microsoft.com/office/drawing/2014/main" id="{06F2CE23-8655-49A2-8074-1B42BC9487F5}"/>
                      </a:ext>
                    </a:extLst>
                  </p:cNvPr>
                  <p:cNvCxnSpPr/>
                  <p:nvPr/>
                </p:nvCxnSpPr>
                <p:spPr>
                  <a:xfrm flipV="1">
                    <a:off x="2762936" y="1761357"/>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5762A77F-E6AD-42D0-802E-D00D95504068}"/>
                    </a:ext>
                  </a:extLst>
                </p:cNvPr>
                <p:cNvGrpSpPr/>
                <p:nvPr/>
              </p:nvGrpSpPr>
              <p:grpSpPr>
                <a:xfrm>
                  <a:off x="1051969" y="3842135"/>
                  <a:ext cx="3104261" cy="369333"/>
                  <a:chOff x="3015911" y="1377247"/>
                  <a:chExt cx="2402043" cy="285786"/>
                </a:xfrm>
              </p:grpSpPr>
              <p:sp>
                <p:nvSpPr>
                  <p:cNvPr id="93" name="文本框 92">
                    <a:extLst>
                      <a:ext uri="{FF2B5EF4-FFF2-40B4-BE49-F238E27FC236}">
                        <a16:creationId xmlns:a16="http://schemas.microsoft.com/office/drawing/2014/main" id="{4A108123-87BA-4881-BB6F-B2178C2A13F4}"/>
                      </a:ext>
                    </a:extLst>
                  </p:cNvPr>
                  <p:cNvSpPr txBox="1"/>
                  <p:nvPr/>
                </p:nvSpPr>
                <p:spPr>
                  <a:xfrm>
                    <a:off x="4147953" y="1377247"/>
                    <a:ext cx="1270001" cy="285786"/>
                  </a:xfrm>
                  <a:prstGeom prst="rect">
                    <a:avLst/>
                  </a:prstGeom>
                  <a:noFill/>
                  <a:ln w="19050">
                    <a:noFill/>
                    <a:prstDash val="solid"/>
                  </a:ln>
                </p:spPr>
                <p:txBody>
                  <a:bodyPr wrap="square" rtlCol="0">
                    <a:spAutoFit/>
                  </a:bodyPr>
                  <a:lstStyle>
                    <a:defPPr>
                      <a:defRPr lang="zh-CN"/>
                    </a:defPPr>
                    <a:lvl1pPr algn="ctr">
                      <a:defRPr kumimoji="1" sz="1200">
                        <a:solidFill>
                          <a:srgbClr val="0070C0"/>
                        </a:solidFill>
                        <a:latin typeface="Microsoft YaHei" panose="020B0503020204020204" pitchFamily="34" charset="-122"/>
                        <a:ea typeface="Microsoft YaHei" panose="020B0503020204020204" pitchFamily="34" charset="-122"/>
                      </a:defRPr>
                    </a:lvl1pPr>
                  </a:lstStyle>
                  <a:p>
                    <a:r>
                      <a:rPr lang="zh-CN" altLang="en-US" b="1" dirty="0"/>
                      <a:t>存算耦合</a:t>
                    </a:r>
                  </a:p>
                </p:txBody>
              </p:sp>
              <p:sp>
                <p:nvSpPr>
                  <p:cNvPr id="94" name="文本框 93">
                    <a:extLst>
                      <a:ext uri="{FF2B5EF4-FFF2-40B4-BE49-F238E27FC236}">
                        <a16:creationId xmlns:a16="http://schemas.microsoft.com/office/drawing/2014/main" id="{7D8445D4-085E-47B1-ACB7-EDC1FD3BB1F2}"/>
                      </a:ext>
                    </a:extLst>
                  </p:cNvPr>
                  <p:cNvSpPr txBox="1"/>
                  <p:nvPr/>
                </p:nvSpPr>
                <p:spPr>
                  <a:xfrm>
                    <a:off x="3015911" y="1377247"/>
                    <a:ext cx="1270000"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存算分离</a:t>
                    </a:r>
                  </a:p>
                </p:txBody>
              </p:sp>
              <p:cxnSp>
                <p:nvCxnSpPr>
                  <p:cNvPr id="95" name="直接箭头连接符 94">
                    <a:extLst>
                      <a:ext uri="{FF2B5EF4-FFF2-40B4-BE49-F238E27FC236}">
                        <a16:creationId xmlns:a16="http://schemas.microsoft.com/office/drawing/2014/main" id="{E67D8E3F-DAD5-4FE4-8C27-19D0F001F50B}"/>
                      </a:ext>
                    </a:extLst>
                  </p:cNvPr>
                  <p:cNvCxnSpPr/>
                  <p:nvPr/>
                </p:nvCxnSpPr>
                <p:spPr>
                  <a:xfrm flipV="1">
                    <a:off x="4072019" y="1515717"/>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E154DFC-22E0-46FA-B568-495092D928A2}"/>
                    </a:ext>
                  </a:extLst>
                </p:cNvPr>
                <p:cNvGrpSpPr/>
                <p:nvPr/>
              </p:nvGrpSpPr>
              <p:grpSpPr>
                <a:xfrm>
                  <a:off x="2329904" y="3080294"/>
                  <a:ext cx="2085079" cy="369333"/>
                  <a:chOff x="3509390" y="1288129"/>
                  <a:chExt cx="1613411" cy="285786"/>
                </a:xfrm>
              </p:grpSpPr>
              <p:sp>
                <p:nvSpPr>
                  <p:cNvPr id="90" name="文本框 89">
                    <a:extLst>
                      <a:ext uri="{FF2B5EF4-FFF2-40B4-BE49-F238E27FC236}">
                        <a16:creationId xmlns:a16="http://schemas.microsoft.com/office/drawing/2014/main" id="{C816115F-DF7F-4F70-9CE3-C41DAEEE4C0C}"/>
                      </a:ext>
                    </a:extLst>
                  </p:cNvPr>
                  <p:cNvSpPr txBox="1"/>
                  <p:nvPr/>
                </p:nvSpPr>
                <p:spPr>
                  <a:xfrm>
                    <a:off x="4402801" y="1288129"/>
                    <a:ext cx="720000"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群体</a:t>
                    </a:r>
                  </a:p>
                </p:txBody>
              </p:sp>
              <p:sp>
                <p:nvSpPr>
                  <p:cNvPr id="91" name="文本框 90">
                    <a:extLst>
                      <a:ext uri="{FF2B5EF4-FFF2-40B4-BE49-F238E27FC236}">
                        <a16:creationId xmlns:a16="http://schemas.microsoft.com/office/drawing/2014/main" id="{809E8C2A-AA41-4956-A03C-EABF39784CA4}"/>
                      </a:ext>
                    </a:extLst>
                  </p:cNvPr>
                  <p:cNvSpPr txBox="1"/>
                  <p:nvPr/>
                </p:nvSpPr>
                <p:spPr>
                  <a:xfrm>
                    <a:off x="3509390" y="1288129"/>
                    <a:ext cx="720000" cy="285785"/>
                  </a:xfrm>
                  <a:prstGeom prst="rect">
                    <a:avLst/>
                  </a:prstGeom>
                  <a:noFill/>
                  <a:ln w="19050">
                    <a:noFill/>
                    <a:prstDash val="solid"/>
                  </a:ln>
                </p:spPr>
                <p:txBody>
                  <a:bodyPr wrap="square" rtlCol="0">
                    <a:spAutoFit/>
                  </a:bodyPr>
                  <a:lstStyle>
                    <a:defPPr>
                      <a:defRPr lang="zh-CN"/>
                    </a:defPPr>
                    <a:lvl1pPr algn="ctr">
                      <a:defRPr kumimoji="1" sz="1200">
                        <a:solidFill>
                          <a:srgbClr val="0070C0"/>
                        </a:solidFill>
                        <a:latin typeface="Microsoft YaHei" panose="020B0503020204020204" pitchFamily="34" charset="-122"/>
                        <a:ea typeface="Microsoft YaHei" panose="020B0503020204020204" pitchFamily="34" charset="-122"/>
                      </a:defRPr>
                    </a:lvl1pPr>
                  </a:lstStyle>
                  <a:p>
                    <a:r>
                      <a:rPr lang="zh-CN" altLang="en-US" b="1" dirty="0"/>
                      <a:t>个体</a:t>
                    </a:r>
                  </a:p>
                </p:txBody>
              </p:sp>
              <p:cxnSp>
                <p:nvCxnSpPr>
                  <p:cNvPr id="92" name="直接箭头连接符 91">
                    <a:extLst>
                      <a:ext uri="{FF2B5EF4-FFF2-40B4-BE49-F238E27FC236}">
                        <a16:creationId xmlns:a16="http://schemas.microsoft.com/office/drawing/2014/main" id="{8BF77B55-DBB3-47B2-BC1F-B2DDD5733484}"/>
                      </a:ext>
                    </a:extLst>
                  </p:cNvPr>
                  <p:cNvCxnSpPr/>
                  <p:nvPr/>
                </p:nvCxnSpPr>
                <p:spPr>
                  <a:xfrm flipV="1">
                    <a:off x="4140209" y="1426599"/>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F1F89CB4-784F-45A1-B426-C6803A0DEF3A}"/>
                    </a:ext>
                  </a:extLst>
                </p:cNvPr>
                <p:cNvGrpSpPr/>
                <p:nvPr/>
              </p:nvGrpSpPr>
              <p:grpSpPr>
                <a:xfrm>
                  <a:off x="2325979" y="3462859"/>
                  <a:ext cx="2171197" cy="369333"/>
                  <a:chOff x="3506353" y="1584154"/>
                  <a:chExt cx="1680048" cy="285786"/>
                </a:xfrm>
              </p:grpSpPr>
              <p:sp>
                <p:nvSpPr>
                  <p:cNvPr id="87" name="文本框 86">
                    <a:extLst>
                      <a:ext uri="{FF2B5EF4-FFF2-40B4-BE49-F238E27FC236}">
                        <a16:creationId xmlns:a16="http://schemas.microsoft.com/office/drawing/2014/main" id="{254FA65F-5E83-42C9-8C9E-7778442C56D3}"/>
                      </a:ext>
                    </a:extLst>
                  </p:cNvPr>
                  <p:cNvSpPr txBox="1"/>
                  <p:nvPr/>
                </p:nvSpPr>
                <p:spPr>
                  <a:xfrm>
                    <a:off x="4339202" y="1584154"/>
                    <a:ext cx="847199" cy="285786"/>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类脑计算</a:t>
                    </a:r>
                  </a:p>
                </p:txBody>
              </p:sp>
              <p:sp>
                <p:nvSpPr>
                  <p:cNvPr id="88" name="文本框 87">
                    <a:extLst>
                      <a:ext uri="{FF2B5EF4-FFF2-40B4-BE49-F238E27FC236}">
                        <a16:creationId xmlns:a16="http://schemas.microsoft.com/office/drawing/2014/main" id="{95BDDC8E-0E45-43CF-9132-3EEA7A40EBD0}"/>
                      </a:ext>
                    </a:extLst>
                  </p:cNvPr>
                  <p:cNvSpPr txBox="1"/>
                  <p:nvPr/>
                </p:nvSpPr>
                <p:spPr>
                  <a:xfrm>
                    <a:off x="3506353" y="1584154"/>
                    <a:ext cx="726075" cy="285785"/>
                  </a:xfrm>
                  <a:prstGeom prst="rect">
                    <a:avLst/>
                  </a:prstGeom>
                  <a:noFill/>
                  <a:ln w="19050">
                    <a:noFill/>
                    <a:prstDash val="solid"/>
                  </a:ln>
                </p:spPr>
                <p:txBody>
                  <a:bodyPr wrap="square" rtlCol="0">
                    <a:spAutoFit/>
                  </a:bodyPr>
                  <a:lstStyle>
                    <a:defPPr>
                      <a:defRPr lang="zh-CN"/>
                    </a:defPPr>
                    <a:lvl1pPr algn="ctr">
                      <a:defRPr kumimoji="1" sz="1400">
                        <a:solidFill>
                          <a:schemeClr val="bg1"/>
                        </a:solidFill>
                        <a:latin typeface="Microsoft YaHei" panose="020B0503020204020204" pitchFamily="34" charset="-122"/>
                        <a:ea typeface="Microsoft YaHei" panose="020B0503020204020204" pitchFamily="34" charset="-122"/>
                      </a:defRPr>
                    </a:lvl1pPr>
                  </a:lstStyle>
                  <a:p>
                    <a:r>
                      <a:rPr lang="zh-CN" altLang="en-US" sz="1200" b="1" dirty="0">
                        <a:solidFill>
                          <a:srgbClr val="0070C0"/>
                        </a:solidFill>
                      </a:rPr>
                      <a:t>硅计算</a:t>
                    </a:r>
                  </a:p>
                </p:txBody>
              </p:sp>
              <p:cxnSp>
                <p:nvCxnSpPr>
                  <p:cNvPr id="89" name="直接箭头连接符 88">
                    <a:extLst>
                      <a:ext uri="{FF2B5EF4-FFF2-40B4-BE49-F238E27FC236}">
                        <a16:creationId xmlns:a16="http://schemas.microsoft.com/office/drawing/2014/main" id="{422C5007-3574-4415-808F-9EE7495F38B2}"/>
                      </a:ext>
                    </a:extLst>
                  </p:cNvPr>
                  <p:cNvCxnSpPr/>
                  <p:nvPr/>
                </p:nvCxnSpPr>
                <p:spPr>
                  <a:xfrm flipV="1">
                    <a:off x="4140209" y="1722624"/>
                    <a:ext cx="289825" cy="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129" name="组合 128">
            <a:extLst>
              <a:ext uri="{FF2B5EF4-FFF2-40B4-BE49-F238E27FC236}">
                <a16:creationId xmlns:a16="http://schemas.microsoft.com/office/drawing/2014/main" id="{6B5F8C38-CD43-4C76-9572-02C99BDB06EC}"/>
              </a:ext>
            </a:extLst>
          </p:cNvPr>
          <p:cNvGrpSpPr/>
          <p:nvPr/>
        </p:nvGrpSpPr>
        <p:grpSpPr>
          <a:xfrm>
            <a:off x="2115705" y="4174833"/>
            <a:ext cx="5032019" cy="873485"/>
            <a:chOff x="2748888" y="5154926"/>
            <a:chExt cx="6709358" cy="1164647"/>
          </a:xfrm>
        </p:grpSpPr>
        <p:sp>
          <p:nvSpPr>
            <p:cNvPr id="130" name="文本框 129">
              <a:extLst>
                <a:ext uri="{FF2B5EF4-FFF2-40B4-BE49-F238E27FC236}">
                  <a16:creationId xmlns:a16="http://schemas.microsoft.com/office/drawing/2014/main" id="{BB667C42-B186-406B-9D10-15D4F77B6FE4}"/>
                </a:ext>
              </a:extLst>
            </p:cNvPr>
            <p:cNvSpPr txBox="1"/>
            <p:nvPr/>
          </p:nvSpPr>
          <p:spPr>
            <a:xfrm>
              <a:off x="2748888" y="5154926"/>
              <a:ext cx="6709358" cy="492443"/>
            </a:xfrm>
            <a:prstGeom prst="rect">
              <a:avLst/>
            </a:prstGeom>
            <a:noFill/>
          </p:spPr>
          <p:txBody>
            <a:bodyPr wrap="square" rtlCol="0">
              <a:spAutoFit/>
            </a:bodyPr>
            <a:lstStyle>
              <a:defPPr>
                <a:defRPr lang="zh-CN"/>
              </a:defPPr>
              <a:lvl1pPr algn="ctr">
                <a:defRPr kumimoji="1" sz="1600" b="1">
                  <a:solidFill>
                    <a:srgbClr val="0070C0"/>
                  </a:solidFill>
                  <a:latin typeface="Microsoft YaHei" panose="020B0503020204020204" pitchFamily="34" charset="-122"/>
                  <a:ea typeface="Microsoft YaHei" panose="020B0503020204020204" pitchFamily="34" charset="-122"/>
                </a:defRPr>
              </a:lvl1pPr>
            </a:lstStyle>
            <a:p>
              <a:r>
                <a:rPr lang="zh-CN" altLang="en-US" sz="1800" dirty="0">
                  <a:solidFill>
                    <a:schemeClr val="accent6">
                      <a:lumMod val="75000"/>
                    </a:schemeClr>
                  </a:solidFill>
                </a:rPr>
                <a:t>人工智能与人类和谐发展</a:t>
              </a:r>
            </a:p>
          </p:txBody>
        </p:sp>
        <p:grpSp>
          <p:nvGrpSpPr>
            <p:cNvPr id="131" name="组合 130">
              <a:extLst>
                <a:ext uri="{FF2B5EF4-FFF2-40B4-BE49-F238E27FC236}">
                  <a16:creationId xmlns:a16="http://schemas.microsoft.com/office/drawing/2014/main" id="{91AB54E6-D5D7-488C-94B9-33DB098F4BDA}"/>
                </a:ext>
              </a:extLst>
            </p:cNvPr>
            <p:cNvGrpSpPr/>
            <p:nvPr/>
          </p:nvGrpSpPr>
          <p:grpSpPr>
            <a:xfrm>
              <a:off x="2923163" y="5887583"/>
              <a:ext cx="6357087" cy="431990"/>
              <a:chOff x="5284901" y="2971173"/>
              <a:chExt cx="2190139" cy="363818"/>
            </a:xfrm>
          </p:grpSpPr>
          <p:sp>
            <p:nvSpPr>
              <p:cNvPr id="132" name="文本框 131">
                <a:extLst>
                  <a:ext uri="{FF2B5EF4-FFF2-40B4-BE49-F238E27FC236}">
                    <a16:creationId xmlns:a16="http://schemas.microsoft.com/office/drawing/2014/main" id="{DC3C5C60-938B-479A-B38B-B854AFAA5B96}"/>
                  </a:ext>
                </a:extLst>
              </p:cNvPr>
              <p:cNvSpPr txBox="1"/>
              <p:nvPr/>
            </p:nvSpPr>
            <p:spPr>
              <a:xfrm>
                <a:off x="5284901" y="2971173"/>
                <a:ext cx="511011" cy="362890"/>
              </a:xfrm>
              <a:prstGeom prst="rect">
                <a:avLst/>
              </a:prstGeom>
              <a:solidFill>
                <a:schemeClr val="accent6">
                  <a:lumMod val="75000"/>
                </a:schemeClr>
              </a:solidFill>
            </p:spPr>
            <p:txBody>
              <a:bodyPr wrap="square" rtlCol="0" anchor="ctr">
                <a:spAutoFit/>
              </a:bodyPr>
              <a:lstStyle>
                <a:defPPr>
                  <a:defRPr lang="zh-CN"/>
                </a:defPPr>
                <a:lvl1pPr algn="ctr">
                  <a:defRPr kumimoji="1" sz="1200" b="1">
                    <a:latin typeface="Microsoft YaHei" panose="020B0503020204020204" pitchFamily="34" charset="-122"/>
                    <a:ea typeface="Microsoft YaHei" panose="020B0503020204020204" pitchFamily="34" charset="-122"/>
                  </a:defRPr>
                </a:lvl1pPr>
              </a:lstStyle>
              <a:p>
                <a:r>
                  <a:rPr lang="zh-CN" altLang="en-US" sz="1500" dirty="0">
                    <a:solidFill>
                      <a:schemeClr val="bg1"/>
                    </a:solidFill>
                  </a:rPr>
                  <a:t>协同</a:t>
                </a:r>
              </a:p>
            </p:txBody>
          </p:sp>
          <p:sp>
            <p:nvSpPr>
              <p:cNvPr id="133" name="文本框 132">
                <a:extLst>
                  <a:ext uri="{FF2B5EF4-FFF2-40B4-BE49-F238E27FC236}">
                    <a16:creationId xmlns:a16="http://schemas.microsoft.com/office/drawing/2014/main" id="{13214BCC-2A5A-4637-B32F-4FFCCCDF0950}"/>
                  </a:ext>
                </a:extLst>
              </p:cNvPr>
              <p:cNvSpPr txBox="1"/>
              <p:nvPr/>
            </p:nvSpPr>
            <p:spPr>
              <a:xfrm>
                <a:off x="5855954" y="2972102"/>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Microsoft YaHei" panose="020B0503020204020204" pitchFamily="34" charset="-122"/>
                    <a:ea typeface="Microsoft YaHei" panose="020B0503020204020204" pitchFamily="34" charset="-122"/>
                  </a:defRPr>
                </a:lvl1pPr>
              </a:lstStyle>
              <a:p>
                <a:r>
                  <a:rPr lang="zh-CN" altLang="en-US" sz="1500" dirty="0"/>
                  <a:t>共生</a:t>
                </a:r>
              </a:p>
            </p:txBody>
          </p:sp>
          <p:sp>
            <p:nvSpPr>
              <p:cNvPr id="134" name="文本框 133">
                <a:extLst>
                  <a:ext uri="{FF2B5EF4-FFF2-40B4-BE49-F238E27FC236}">
                    <a16:creationId xmlns:a16="http://schemas.microsoft.com/office/drawing/2014/main" id="{52D8608E-F288-45BF-81F6-066CD4CC5F36}"/>
                  </a:ext>
                </a:extLst>
              </p:cNvPr>
              <p:cNvSpPr txBox="1"/>
              <p:nvPr/>
            </p:nvSpPr>
            <p:spPr>
              <a:xfrm>
                <a:off x="6415235" y="2972102"/>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Microsoft YaHei" panose="020B0503020204020204" pitchFamily="34" charset="-122"/>
                    <a:ea typeface="Microsoft YaHei" panose="020B0503020204020204" pitchFamily="34" charset="-122"/>
                  </a:defRPr>
                </a:lvl1pPr>
              </a:lstStyle>
              <a:p>
                <a:r>
                  <a:rPr lang="zh-CN" altLang="en-US" sz="1500" dirty="0"/>
                  <a:t>规范</a:t>
                </a:r>
              </a:p>
            </p:txBody>
          </p:sp>
          <p:sp>
            <p:nvSpPr>
              <p:cNvPr id="135" name="文本框 134">
                <a:extLst>
                  <a:ext uri="{FF2B5EF4-FFF2-40B4-BE49-F238E27FC236}">
                    <a16:creationId xmlns:a16="http://schemas.microsoft.com/office/drawing/2014/main" id="{0CAA32B0-4578-4FC8-9C3A-87086FC7E670}"/>
                  </a:ext>
                </a:extLst>
              </p:cNvPr>
              <p:cNvSpPr txBox="1"/>
              <p:nvPr/>
            </p:nvSpPr>
            <p:spPr>
              <a:xfrm>
                <a:off x="6974516" y="2972101"/>
                <a:ext cx="500524" cy="362889"/>
              </a:xfrm>
              <a:prstGeom prst="rect">
                <a:avLst/>
              </a:prstGeom>
              <a:solidFill>
                <a:schemeClr val="accent6">
                  <a:lumMod val="75000"/>
                </a:schemeClr>
              </a:solidFill>
            </p:spPr>
            <p:txBody>
              <a:bodyPr wrap="square" rtlCol="0" anchor="ctr">
                <a:spAutoFit/>
              </a:bodyPr>
              <a:lstStyle>
                <a:defPPr>
                  <a:defRPr lang="zh-CN"/>
                </a:defPPr>
                <a:lvl1pPr algn="ctr">
                  <a:defRPr kumimoji="1" sz="1200" b="1">
                    <a:solidFill>
                      <a:schemeClr val="bg1"/>
                    </a:solidFill>
                    <a:latin typeface="Microsoft YaHei" panose="020B0503020204020204" pitchFamily="34" charset="-122"/>
                    <a:ea typeface="Microsoft YaHei" panose="020B0503020204020204" pitchFamily="34" charset="-122"/>
                  </a:defRPr>
                </a:lvl1pPr>
              </a:lstStyle>
              <a:p>
                <a:r>
                  <a:rPr lang="zh-CN" altLang="en-US" sz="1500" dirty="0"/>
                  <a:t>公平</a:t>
                </a:r>
              </a:p>
            </p:txBody>
          </p:sp>
        </p:grpSp>
      </p:grpSp>
      <p:pic>
        <p:nvPicPr>
          <p:cNvPr id="136" name="图片 135">
            <a:extLst>
              <a:ext uri="{FF2B5EF4-FFF2-40B4-BE49-F238E27FC236}">
                <a16:creationId xmlns:a16="http://schemas.microsoft.com/office/drawing/2014/main" id="{A22406C3-FBA8-48DE-9659-740BD433B4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718" y="4071963"/>
            <a:ext cx="1649109" cy="1223363"/>
          </a:xfrm>
          <a:prstGeom prst="rect">
            <a:avLst/>
          </a:prstGeom>
        </p:spPr>
      </p:pic>
      <p:pic>
        <p:nvPicPr>
          <p:cNvPr id="137" name="图片 136">
            <a:extLst>
              <a:ext uri="{FF2B5EF4-FFF2-40B4-BE49-F238E27FC236}">
                <a16:creationId xmlns:a16="http://schemas.microsoft.com/office/drawing/2014/main" id="{8BD3109E-8A53-42D2-97D9-2D4D3699ABFC}"/>
              </a:ext>
            </a:extLst>
          </p:cNvPr>
          <p:cNvPicPr>
            <a:picLocks noChangeAspect="1"/>
          </p:cNvPicPr>
          <p:nvPr/>
        </p:nvPicPr>
        <p:blipFill rotWithShape="1">
          <a:blip r:embed="rId4"/>
          <a:srcRect l="3217" r="11599"/>
          <a:stretch>
            <a:fillRect/>
          </a:stretch>
        </p:blipFill>
        <p:spPr>
          <a:xfrm>
            <a:off x="448223" y="4068519"/>
            <a:ext cx="1684487" cy="1230248"/>
          </a:xfrm>
          <a:prstGeom prst="rect">
            <a:avLst/>
          </a:prstGeom>
        </p:spPr>
      </p:pic>
      <p:sp>
        <p:nvSpPr>
          <p:cNvPr id="138" name="圆角矩形 31">
            <a:extLst>
              <a:ext uri="{FF2B5EF4-FFF2-40B4-BE49-F238E27FC236}">
                <a16:creationId xmlns:a16="http://schemas.microsoft.com/office/drawing/2014/main" id="{F666A808-2BF0-44BC-89D0-1AEB2DAB2F00}"/>
              </a:ext>
            </a:extLst>
          </p:cNvPr>
          <p:cNvSpPr/>
          <p:nvPr/>
        </p:nvSpPr>
        <p:spPr>
          <a:xfrm>
            <a:off x="292653" y="3939847"/>
            <a:ext cx="8642747" cy="1424816"/>
          </a:xfrm>
          <a:prstGeom prst="roundRect">
            <a:avLst>
              <a:gd name="adj" fmla="val 6835"/>
            </a:avLst>
          </a:prstGeom>
          <a:noFill/>
          <a:ln w="1905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kumimoji="1" lang="zh-CN" altLang="en-US" sz="1500"/>
          </a:p>
        </p:txBody>
      </p:sp>
      <p:sp>
        <p:nvSpPr>
          <p:cNvPr id="139" name="左箭头 47">
            <a:extLst>
              <a:ext uri="{FF2B5EF4-FFF2-40B4-BE49-F238E27FC236}">
                <a16:creationId xmlns:a16="http://schemas.microsoft.com/office/drawing/2014/main" id="{5EA7D5CE-A471-453C-86B5-0F6AD7AF43FF}"/>
              </a:ext>
            </a:extLst>
          </p:cNvPr>
          <p:cNvSpPr/>
          <p:nvPr/>
        </p:nvSpPr>
        <p:spPr>
          <a:xfrm rot="16200000">
            <a:off x="4489874" y="3566121"/>
            <a:ext cx="330998" cy="387430"/>
          </a:xfrm>
          <a:prstGeom prst="leftArrow">
            <a:avLst>
              <a:gd name="adj1" fmla="val 45088"/>
              <a:gd name="adj2" fmla="val 50000"/>
            </a:avLst>
          </a:prstGeom>
          <a:gradFill>
            <a:gsLst>
              <a:gs pos="4000">
                <a:schemeClr val="bg1"/>
              </a:gs>
              <a:gs pos="100000">
                <a:schemeClr val="accent6"/>
              </a:gs>
            </a:gsLst>
            <a:lin ang="10800000" scaled="0"/>
          </a:gradFill>
          <a:ln w="19050">
            <a:no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Tree>
    <p:extLst>
      <p:ext uri="{BB962C8B-B14F-4D97-AF65-F5344CB8AC3E}">
        <p14:creationId xmlns:p14="http://schemas.microsoft.com/office/powerpoint/2010/main" val="269506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a:spLocks noGrp="1"/>
          </p:cNvSpPr>
          <p:nvPr>
            <p:ph type="title"/>
          </p:nvPr>
        </p:nvSpPr>
        <p:spPr/>
        <p:txBody>
          <a:bodyPr>
            <a:normAutofit/>
          </a:bodyPr>
          <a:lstStyle/>
          <a:p>
            <a:r>
              <a:rPr lang="zh-CN" altLang="en-US" sz="20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人工智能未来：行之力则知愈进，知之深则行愈达</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latin typeface="Times New Roman" panose="02020603050405020304" pitchFamily="18" charset="0"/>
                <a:cs typeface="Times New Roman" panose="02020603050405020304" pitchFamily="18" charset="0"/>
              </a:rPr>
              <a:t>7</a:t>
            </a:fld>
            <a:endParaRPr lang="zh-CN" altLang="en-US" dirty="0">
              <a:latin typeface="Times New Roman" panose="02020603050405020304" pitchFamily="18" charset="0"/>
              <a:cs typeface="Times New Roman" panose="02020603050405020304" pitchFamily="18" charset="0"/>
            </a:endParaRPr>
          </a:p>
        </p:txBody>
      </p:sp>
      <p:grpSp>
        <p:nvGrpSpPr>
          <p:cNvPr id="30" name="组合 29">
            <a:extLst>
              <a:ext uri="{FF2B5EF4-FFF2-40B4-BE49-F238E27FC236}">
                <a16:creationId xmlns:a16="http://schemas.microsoft.com/office/drawing/2014/main" id="{C5958856-83A6-4DA8-9F93-019C0B45D06E}"/>
              </a:ext>
            </a:extLst>
          </p:cNvPr>
          <p:cNvGrpSpPr/>
          <p:nvPr/>
        </p:nvGrpSpPr>
        <p:grpSpPr>
          <a:xfrm>
            <a:off x="1317922" y="1700808"/>
            <a:ext cx="5809221" cy="3636550"/>
            <a:chOff x="150667" y="743217"/>
            <a:chExt cx="8642661" cy="5471296"/>
          </a:xfrm>
        </p:grpSpPr>
        <p:pic>
          <p:nvPicPr>
            <p:cNvPr id="32" name="图片 31">
              <a:extLst>
                <a:ext uri="{FF2B5EF4-FFF2-40B4-BE49-F238E27FC236}">
                  <a16:creationId xmlns:a16="http://schemas.microsoft.com/office/drawing/2014/main" id="{DF1A49C2-59D8-4F0B-AB3B-0ED0E79346BB}"/>
                </a:ext>
              </a:extLst>
            </p:cNvPr>
            <p:cNvPicPr>
              <a:picLocks noChangeAspect="1"/>
            </p:cNvPicPr>
            <p:nvPr/>
          </p:nvPicPr>
          <p:blipFill>
            <a:blip r:embed="rId3"/>
            <a:stretch>
              <a:fillRect/>
            </a:stretch>
          </p:blipFill>
          <p:spPr>
            <a:xfrm>
              <a:off x="2073157" y="4570980"/>
              <a:ext cx="1526317" cy="703225"/>
            </a:xfrm>
            <a:prstGeom prst="rect">
              <a:avLst/>
            </a:prstGeom>
          </p:spPr>
        </p:pic>
        <p:sp>
          <p:nvSpPr>
            <p:cNvPr id="33" name="右箭头 12">
              <a:extLst>
                <a:ext uri="{FF2B5EF4-FFF2-40B4-BE49-F238E27FC236}">
                  <a16:creationId xmlns:a16="http://schemas.microsoft.com/office/drawing/2014/main" id="{B66961F5-2E31-4E26-AB76-ABF95F574A30}"/>
                </a:ext>
              </a:extLst>
            </p:cNvPr>
            <p:cNvSpPr/>
            <p:nvPr/>
          </p:nvSpPr>
          <p:spPr>
            <a:xfrm rot="16200000">
              <a:off x="457961" y="2944997"/>
              <a:ext cx="1182892"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34" name="右箭头 49">
              <a:extLst>
                <a:ext uri="{FF2B5EF4-FFF2-40B4-BE49-F238E27FC236}">
                  <a16:creationId xmlns:a16="http://schemas.microsoft.com/office/drawing/2014/main" id="{972FCBD2-7717-4063-8E39-D947EC3BF897}"/>
                </a:ext>
              </a:extLst>
            </p:cNvPr>
            <p:cNvSpPr/>
            <p:nvPr/>
          </p:nvSpPr>
          <p:spPr>
            <a:xfrm rot="16200000">
              <a:off x="2239171" y="2944997"/>
              <a:ext cx="1182892"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35" name="右箭头 54">
              <a:extLst>
                <a:ext uri="{FF2B5EF4-FFF2-40B4-BE49-F238E27FC236}">
                  <a16:creationId xmlns:a16="http://schemas.microsoft.com/office/drawing/2014/main" id="{69AEE702-651F-4FF3-9C98-F465DEB1EF67}"/>
                </a:ext>
              </a:extLst>
            </p:cNvPr>
            <p:cNvSpPr/>
            <p:nvPr/>
          </p:nvSpPr>
          <p:spPr>
            <a:xfrm rot="16200000">
              <a:off x="4018965" y="2944995"/>
              <a:ext cx="1182896"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36" name="右箭头 58">
              <a:extLst>
                <a:ext uri="{FF2B5EF4-FFF2-40B4-BE49-F238E27FC236}">
                  <a16:creationId xmlns:a16="http://schemas.microsoft.com/office/drawing/2014/main" id="{D12393CB-D07E-44FB-8F5F-EAFB16E5A4B4}"/>
                </a:ext>
              </a:extLst>
            </p:cNvPr>
            <p:cNvSpPr/>
            <p:nvPr/>
          </p:nvSpPr>
          <p:spPr>
            <a:xfrm rot="16200000">
              <a:off x="5757139" y="2944995"/>
              <a:ext cx="1182896" cy="1190102"/>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37" name="右箭头 63">
              <a:extLst>
                <a:ext uri="{FF2B5EF4-FFF2-40B4-BE49-F238E27FC236}">
                  <a16:creationId xmlns:a16="http://schemas.microsoft.com/office/drawing/2014/main" id="{F2CF667E-6D01-4BE1-8307-3083BB69507E}"/>
                </a:ext>
              </a:extLst>
            </p:cNvPr>
            <p:cNvSpPr/>
            <p:nvPr/>
          </p:nvSpPr>
          <p:spPr>
            <a:xfrm rot="16200000">
              <a:off x="7455549" y="2834217"/>
              <a:ext cx="1182899" cy="1411659"/>
            </a:xfrm>
            <a:prstGeom prst="rightArrow">
              <a:avLst>
                <a:gd name="adj1" fmla="val 50000"/>
                <a:gd name="adj2" fmla="val 24142"/>
              </a:avLst>
            </a:prstGeom>
            <a:solidFill>
              <a:srgbClr val="5B9BD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a typeface="微软雅黑" panose="020B0503020204020204" pitchFamily="34" charset="-122"/>
              </a:endParaRPr>
            </a:p>
          </p:txBody>
        </p:sp>
        <p:sp>
          <p:nvSpPr>
            <p:cNvPr id="38" name="圆角矩形 9">
              <a:extLst>
                <a:ext uri="{FF2B5EF4-FFF2-40B4-BE49-F238E27FC236}">
                  <a16:creationId xmlns:a16="http://schemas.microsoft.com/office/drawing/2014/main" id="{85263294-CB17-4828-89B1-6DE553E23EE1}"/>
                </a:ext>
              </a:extLst>
            </p:cNvPr>
            <p:cNvSpPr/>
            <p:nvPr/>
          </p:nvSpPr>
          <p:spPr>
            <a:xfrm>
              <a:off x="251426" y="743217"/>
              <a:ext cx="1595960" cy="5281484"/>
            </a:xfrm>
            <a:prstGeom prst="roundRect">
              <a:avLst>
                <a:gd name="adj" fmla="val 7324"/>
              </a:avLst>
            </a:prstGeom>
            <a:noFill/>
            <a:ln w="28575">
              <a:solidFill>
                <a:schemeClr val="accent5">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39" name="圆角矩形 24">
              <a:extLst>
                <a:ext uri="{FF2B5EF4-FFF2-40B4-BE49-F238E27FC236}">
                  <a16:creationId xmlns:a16="http://schemas.microsoft.com/office/drawing/2014/main" id="{6F115FF1-7570-47D8-AAEF-B42110E2930A}"/>
                </a:ext>
              </a:extLst>
            </p:cNvPr>
            <p:cNvSpPr/>
            <p:nvPr/>
          </p:nvSpPr>
          <p:spPr>
            <a:xfrm>
              <a:off x="2034338" y="743217"/>
              <a:ext cx="1592557" cy="5281484"/>
            </a:xfrm>
            <a:prstGeom prst="roundRect">
              <a:avLst>
                <a:gd name="adj" fmla="val 7324"/>
              </a:avLst>
            </a:prstGeom>
            <a:noFill/>
            <a:ln w="28575">
              <a:solidFill>
                <a:srgbClr val="9CC9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40" name="圆角矩形 26">
              <a:extLst>
                <a:ext uri="{FF2B5EF4-FFF2-40B4-BE49-F238E27FC236}">
                  <a16:creationId xmlns:a16="http://schemas.microsoft.com/office/drawing/2014/main" id="{25933401-E3C2-44C3-93B0-9808A3FCEA35}"/>
                </a:ext>
              </a:extLst>
            </p:cNvPr>
            <p:cNvSpPr/>
            <p:nvPr/>
          </p:nvSpPr>
          <p:spPr>
            <a:xfrm>
              <a:off x="5576562" y="743217"/>
              <a:ext cx="1544049"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41" name="圆角矩形 27">
              <a:extLst>
                <a:ext uri="{FF2B5EF4-FFF2-40B4-BE49-F238E27FC236}">
                  <a16:creationId xmlns:a16="http://schemas.microsoft.com/office/drawing/2014/main" id="{7DECF086-5223-422F-BCCE-B4F64C5311E2}"/>
                </a:ext>
              </a:extLst>
            </p:cNvPr>
            <p:cNvSpPr/>
            <p:nvPr/>
          </p:nvSpPr>
          <p:spPr>
            <a:xfrm>
              <a:off x="7249279" y="743217"/>
              <a:ext cx="1544049"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sp>
          <p:nvSpPr>
            <p:cNvPr id="42" name="圆角矩形 25">
              <a:extLst>
                <a:ext uri="{FF2B5EF4-FFF2-40B4-BE49-F238E27FC236}">
                  <a16:creationId xmlns:a16="http://schemas.microsoft.com/office/drawing/2014/main" id="{9EE9861F-AD9B-46A9-AFA7-9B964A9A0DF5}"/>
                </a:ext>
              </a:extLst>
            </p:cNvPr>
            <p:cNvSpPr/>
            <p:nvPr/>
          </p:nvSpPr>
          <p:spPr>
            <a:xfrm>
              <a:off x="3805426" y="743217"/>
              <a:ext cx="1609972" cy="5281484"/>
            </a:xfrm>
            <a:prstGeom prst="roundRect">
              <a:avLst>
                <a:gd name="adj" fmla="val 7324"/>
              </a:avLst>
            </a:prstGeom>
            <a:noFill/>
            <a:ln w="28575">
              <a:solidFill>
                <a:srgbClr val="ADD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微软雅黑" panose="020B0503020204020204" pitchFamily="34" charset="-122"/>
                <a:ea typeface="微软雅黑" panose="020B0503020204020204" pitchFamily="34" charset="-122"/>
              </a:endParaRPr>
            </a:p>
          </p:txBody>
        </p:sp>
        <p:grpSp>
          <p:nvGrpSpPr>
            <p:cNvPr id="43" name="组合 42">
              <a:extLst>
                <a:ext uri="{FF2B5EF4-FFF2-40B4-BE49-F238E27FC236}">
                  <a16:creationId xmlns:a16="http://schemas.microsoft.com/office/drawing/2014/main" id="{DCE96A3A-6123-4A16-BE27-F42C7D03DB36}"/>
                </a:ext>
              </a:extLst>
            </p:cNvPr>
            <p:cNvGrpSpPr/>
            <p:nvPr/>
          </p:nvGrpSpPr>
          <p:grpSpPr>
            <a:xfrm>
              <a:off x="150667" y="3074830"/>
              <a:ext cx="8627570" cy="1218325"/>
              <a:chOff x="150667" y="829972"/>
              <a:chExt cx="8627570" cy="1218325"/>
            </a:xfrm>
          </p:grpSpPr>
          <p:sp>
            <p:nvSpPr>
              <p:cNvPr id="65" name="矩形 64">
                <a:extLst>
                  <a:ext uri="{FF2B5EF4-FFF2-40B4-BE49-F238E27FC236}">
                    <a16:creationId xmlns:a16="http://schemas.microsoft.com/office/drawing/2014/main" id="{6A20A025-2EC2-4500-A437-C105259C38CF}"/>
                  </a:ext>
                </a:extLst>
              </p:cNvPr>
              <p:cNvSpPr/>
              <p:nvPr/>
            </p:nvSpPr>
            <p:spPr>
              <a:xfrm>
                <a:off x="150667" y="1056021"/>
                <a:ext cx="1696720" cy="833506"/>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察颜观色到洞若观火</a:t>
                </a:r>
              </a:p>
            </p:txBody>
          </p:sp>
          <p:sp>
            <p:nvSpPr>
              <p:cNvPr id="66" name="矩形 65">
                <a:extLst>
                  <a:ext uri="{FF2B5EF4-FFF2-40B4-BE49-F238E27FC236}">
                    <a16:creationId xmlns:a16="http://schemas.microsoft.com/office/drawing/2014/main" id="{5226B600-C266-4A1D-B9E1-B26587036226}"/>
                  </a:ext>
                </a:extLst>
              </p:cNvPr>
              <p:cNvSpPr/>
              <p:nvPr/>
            </p:nvSpPr>
            <p:spPr>
              <a:xfrm>
                <a:off x="2073683" y="1041146"/>
                <a:ext cx="1513866" cy="833506"/>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能有所合者谓之能</a:t>
                </a:r>
              </a:p>
            </p:txBody>
          </p:sp>
          <p:sp>
            <p:nvSpPr>
              <p:cNvPr id="67" name="矩形 66">
                <a:extLst>
                  <a:ext uri="{FF2B5EF4-FFF2-40B4-BE49-F238E27FC236}">
                    <a16:creationId xmlns:a16="http://schemas.microsoft.com/office/drawing/2014/main" id="{E37D27E4-A5C2-4A77-8036-D2B7C694AA2E}"/>
                  </a:ext>
                </a:extLst>
              </p:cNvPr>
              <p:cNvSpPr/>
              <p:nvPr/>
            </p:nvSpPr>
            <p:spPr>
              <a:xfrm>
                <a:off x="5536063" y="867499"/>
                <a:ext cx="1513866" cy="1180798"/>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存算分离到采存算一体</a:t>
                </a:r>
              </a:p>
            </p:txBody>
          </p:sp>
          <p:sp>
            <p:nvSpPr>
              <p:cNvPr id="68" name="矩形 67">
                <a:extLst>
                  <a:ext uri="{FF2B5EF4-FFF2-40B4-BE49-F238E27FC236}">
                    <a16:creationId xmlns:a16="http://schemas.microsoft.com/office/drawing/2014/main" id="{72ECCA79-BDF8-44F1-9154-249D0E916453}"/>
                  </a:ext>
                </a:extLst>
              </p:cNvPr>
              <p:cNvSpPr/>
              <p:nvPr/>
            </p:nvSpPr>
            <p:spPr>
              <a:xfrm>
                <a:off x="7264371" y="1166556"/>
                <a:ext cx="1513866" cy="833507"/>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心之官则思</a:t>
                </a:r>
              </a:p>
            </p:txBody>
          </p:sp>
          <p:sp>
            <p:nvSpPr>
              <p:cNvPr id="69" name="矩形 68">
                <a:extLst>
                  <a:ext uri="{FF2B5EF4-FFF2-40B4-BE49-F238E27FC236}">
                    <a16:creationId xmlns:a16="http://schemas.microsoft.com/office/drawing/2014/main" id="{11C55C32-9B69-493A-9D18-BF6B69BE2506}"/>
                  </a:ext>
                </a:extLst>
              </p:cNvPr>
              <p:cNvSpPr/>
              <p:nvPr/>
            </p:nvSpPr>
            <p:spPr>
              <a:xfrm>
                <a:off x="3711993" y="829972"/>
                <a:ext cx="1740098" cy="1180800"/>
              </a:xfrm>
              <a:prstGeom prst="rect">
                <a:avLst/>
              </a:prstGeom>
              <a:noFill/>
            </p:spPr>
            <p:txBody>
              <a:bodyPr wrap="square">
                <a:spAutoFit/>
              </a:bodyPr>
              <a:lstStyle/>
              <a:p>
                <a:pPr algn="ctr"/>
                <a:r>
                  <a:rPr lang="zh-CN" altLang="en-US" sz="1500" b="1" dirty="0">
                    <a:latin typeface="黑体" panose="02010609060101010101" pitchFamily="49" charset="-122"/>
                    <a:ea typeface="黑体" panose="02010609060101010101" pitchFamily="49" charset="-122"/>
                  </a:rPr>
                  <a:t>能用众智，则无畏于圣人矣</a:t>
                </a:r>
              </a:p>
            </p:txBody>
          </p:sp>
        </p:grpSp>
        <p:grpSp>
          <p:nvGrpSpPr>
            <p:cNvPr id="44" name="组合 43">
              <a:extLst>
                <a:ext uri="{FF2B5EF4-FFF2-40B4-BE49-F238E27FC236}">
                  <a16:creationId xmlns:a16="http://schemas.microsoft.com/office/drawing/2014/main" id="{91DCFF4A-DBB5-4113-B49D-EED2D3E68D91}"/>
                </a:ext>
              </a:extLst>
            </p:cNvPr>
            <p:cNvGrpSpPr/>
            <p:nvPr/>
          </p:nvGrpSpPr>
          <p:grpSpPr>
            <a:xfrm>
              <a:off x="292473" y="4255629"/>
              <a:ext cx="8485764" cy="1958884"/>
              <a:chOff x="292473" y="4766319"/>
              <a:chExt cx="8485764" cy="1958884"/>
            </a:xfrm>
          </p:grpSpPr>
          <p:sp>
            <p:nvSpPr>
              <p:cNvPr id="56" name="矩形 55">
                <a:extLst>
                  <a:ext uri="{FF2B5EF4-FFF2-40B4-BE49-F238E27FC236}">
                    <a16:creationId xmlns:a16="http://schemas.microsoft.com/office/drawing/2014/main" id="{680A5335-64FE-4076-90BB-070912D08E88}"/>
                  </a:ext>
                </a:extLst>
              </p:cNvPr>
              <p:cNvSpPr/>
              <p:nvPr/>
            </p:nvSpPr>
            <p:spPr>
              <a:xfrm flipH="1">
                <a:off x="292473" y="6010181"/>
                <a:ext cx="1513866"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智能行为模拟</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57" name="图片 56">
                <a:extLst>
                  <a:ext uri="{FF2B5EF4-FFF2-40B4-BE49-F238E27FC236}">
                    <a16:creationId xmlns:a16="http://schemas.microsoft.com/office/drawing/2014/main" id="{0229F25D-7E3A-4F05-A542-183CB3F6E70C}"/>
                  </a:ext>
                </a:extLst>
              </p:cNvPr>
              <p:cNvPicPr>
                <a:picLocks/>
              </p:cNvPicPr>
              <p:nvPr/>
            </p:nvPicPr>
            <p:blipFill>
              <a:blip r:embed="rId4"/>
              <a:srcRect/>
              <a:stretch>
                <a:fillRect/>
              </a:stretch>
            </p:blipFill>
            <p:spPr>
              <a:xfrm>
                <a:off x="329406" y="4884795"/>
                <a:ext cx="1440000" cy="900100"/>
              </a:xfrm>
              <a:prstGeom prst="rect">
                <a:avLst/>
              </a:prstGeom>
              <a:noFill/>
              <a:ln>
                <a:noFill/>
              </a:ln>
            </p:spPr>
          </p:pic>
          <p:sp>
            <p:nvSpPr>
              <p:cNvPr id="58" name="矩形 57">
                <a:extLst>
                  <a:ext uri="{FF2B5EF4-FFF2-40B4-BE49-F238E27FC236}">
                    <a16:creationId xmlns:a16="http://schemas.microsoft.com/office/drawing/2014/main" id="{610FB2B4-78B8-4733-A05B-6149200E2B80}"/>
                  </a:ext>
                </a:extLst>
              </p:cNvPr>
              <p:cNvSpPr/>
              <p:nvPr/>
            </p:nvSpPr>
            <p:spPr>
              <a:xfrm flipH="1">
                <a:off x="2073683" y="6009920"/>
                <a:ext cx="1513866"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单一计算模式</a:t>
                </a:r>
                <a:endParaRPr lang="en-US" sz="1200" b="1" dirty="0">
                  <a:solidFill>
                    <a:srgbClr val="FF0000"/>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BD08958A-F5EB-4708-A14C-CD11B83D7590}"/>
                  </a:ext>
                </a:extLst>
              </p:cNvPr>
              <p:cNvSpPr/>
              <p:nvPr/>
            </p:nvSpPr>
            <p:spPr>
              <a:xfrm flipH="1">
                <a:off x="5491465" y="5950616"/>
                <a:ext cx="1714242" cy="694589"/>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电信号冯诺依曼计算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60" name="图片 59" descr="屏幕剪辑">
                <a:extLst>
                  <a:ext uri="{FF2B5EF4-FFF2-40B4-BE49-F238E27FC236}">
                    <a16:creationId xmlns:a16="http://schemas.microsoft.com/office/drawing/2014/main" id="{E20D6CE6-1873-49B8-A0D9-F91D39329028}"/>
                  </a:ext>
                </a:extLst>
              </p:cNvPr>
              <p:cNvPicPr>
                <a:picLocks/>
              </p:cNvPicPr>
              <p:nvPr/>
            </p:nvPicPr>
            <p:blipFill rotWithShape="1">
              <a:blip r:embed="rId5" cstate="print">
                <a:extLst>
                  <a:ext uri="{28A0092B-C50C-407E-A947-70E740481C1C}">
                    <a14:useLocalDpi xmlns:a14="http://schemas.microsoft.com/office/drawing/2010/main" val="0"/>
                  </a:ext>
                </a:extLst>
              </a:blip>
              <a:srcRect l="5791" r="47408" b="8341"/>
              <a:stretch/>
            </p:blipFill>
            <p:spPr>
              <a:xfrm>
                <a:off x="5771120" y="4766319"/>
                <a:ext cx="1207686" cy="1102033"/>
              </a:xfrm>
              <a:prstGeom prst="rect">
                <a:avLst/>
              </a:prstGeom>
            </p:spPr>
          </p:pic>
          <p:sp>
            <p:nvSpPr>
              <p:cNvPr id="61" name="矩形 60">
                <a:extLst>
                  <a:ext uri="{FF2B5EF4-FFF2-40B4-BE49-F238E27FC236}">
                    <a16:creationId xmlns:a16="http://schemas.microsoft.com/office/drawing/2014/main" id="{941ABDDA-D88F-4901-A8BC-F88C341ECFD2}"/>
                  </a:ext>
                </a:extLst>
              </p:cNvPr>
              <p:cNvSpPr/>
              <p:nvPr/>
            </p:nvSpPr>
            <p:spPr>
              <a:xfrm flipH="1">
                <a:off x="7264371" y="6030614"/>
                <a:ext cx="1513866" cy="416753"/>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硅计算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62" name="Picture 12" descr="ææºç¡¬ä»¶æ£æµå·¥å·åªä¸ªå¥½_ææºç¡¬ä»¶æ£æµå·¥å·è½¯ä»¶ä¸è½½ãææ°ã-å¤ªå¹³æ´ä¸è½½ä¸­å¿">
                <a:extLst>
                  <a:ext uri="{FF2B5EF4-FFF2-40B4-BE49-F238E27FC236}">
                    <a16:creationId xmlns:a16="http://schemas.microsoft.com/office/drawing/2014/main" id="{A30B889E-5A88-4634-AE48-5E942E7DF213}"/>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l="7143" r="17759"/>
              <a:stretch/>
            </p:blipFill>
            <p:spPr bwMode="auto">
              <a:xfrm>
                <a:off x="7416107" y="4776156"/>
                <a:ext cx="1215598" cy="1180732"/>
              </a:xfrm>
              <a:prstGeom prst="rect">
                <a:avLst/>
              </a:prstGeom>
              <a:noFill/>
              <a:extLst>
                <a:ext uri="{909E8E84-426E-40DD-AFC4-6F175D3DCCD1}">
                  <a14:hiddenFill xmlns:a14="http://schemas.microsoft.com/office/drawing/2010/main">
                    <a:solidFill>
                      <a:srgbClr val="FFFFFF"/>
                    </a:solidFill>
                  </a14:hiddenFill>
                </a:ext>
              </a:extLst>
            </p:spPr>
          </p:pic>
          <p:sp>
            <p:nvSpPr>
              <p:cNvPr id="63" name="矩形 62">
                <a:extLst>
                  <a:ext uri="{FF2B5EF4-FFF2-40B4-BE49-F238E27FC236}">
                    <a16:creationId xmlns:a16="http://schemas.microsoft.com/office/drawing/2014/main" id="{9780E2E1-5BEB-4612-8C22-B4D715164991}"/>
                  </a:ext>
                </a:extLst>
              </p:cNvPr>
              <p:cNvSpPr/>
              <p:nvPr/>
            </p:nvSpPr>
            <p:spPr>
              <a:xfrm flipH="1">
                <a:off x="3753291" y="6030614"/>
                <a:ext cx="1714242" cy="694589"/>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单一智能体模拟</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64" name="图片 63">
                <a:extLst>
                  <a:ext uri="{FF2B5EF4-FFF2-40B4-BE49-F238E27FC236}">
                    <a16:creationId xmlns:a16="http://schemas.microsoft.com/office/drawing/2014/main" id="{974A52CA-D88C-4615-93D9-E1BD427222F9}"/>
                  </a:ext>
                </a:extLst>
              </p:cNvPr>
              <p:cNvPicPr>
                <a:picLocks noChangeAspect="1"/>
              </p:cNvPicPr>
              <p:nvPr/>
            </p:nvPicPr>
            <p:blipFill>
              <a:blip r:embed="rId7"/>
              <a:stretch>
                <a:fillRect/>
              </a:stretch>
            </p:blipFill>
            <p:spPr>
              <a:xfrm>
                <a:off x="4079668" y="4774366"/>
                <a:ext cx="954558" cy="1180097"/>
              </a:xfrm>
              <a:prstGeom prst="rect">
                <a:avLst/>
              </a:prstGeom>
            </p:spPr>
          </p:pic>
        </p:grpSp>
        <p:grpSp>
          <p:nvGrpSpPr>
            <p:cNvPr id="45" name="组合 44">
              <a:extLst>
                <a:ext uri="{FF2B5EF4-FFF2-40B4-BE49-F238E27FC236}">
                  <a16:creationId xmlns:a16="http://schemas.microsoft.com/office/drawing/2014/main" id="{01E0CF21-6C2E-4074-92E0-50F9CC5D66AC}"/>
                </a:ext>
              </a:extLst>
            </p:cNvPr>
            <p:cNvGrpSpPr/>
            <p:nvPr/>
          </p:nvGrpSpPr>
          <p:grpSpPr>
            <a:xfrm>
              <a:off x="292473" y="817402"/>
              <a:ext cx="8467297" cy="2486066"/>
              <a:chOff x="292473" y="1843222"/>
              <a:chExt cx="8467297" cy="2486066"/>
            </a:xfrm>
          </p:grpSpPr>
          <p:sp>
            <p:nvSpPr>
              <p:cNvPr id="46" name="矩形 45">
                <a:extLst>
                  <a:ext uri="{FF2B5EF4-FFF2-40B4-BE49-F238E27FC236}">
                    <a16:creationId xmlns:a16="http://schemas.microsoft.com/office/drawing/2014/main" id="{95B75C03-3B18-4C23-B151-67B3B484E73C}"/>
                  </a:ext>
                </a:extLst>
              </p:cNvPr>
              <p:cNvSpPr/>
              <p:nvPr/>
            </p:nvSpPr>
            <p:spPr>
              <a:xfrm flipH="1">
                <a:off x="292473" y="3467906"/>
                <a:ext cx="1513868" cy="694589"/>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类脑机能建模</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47" name="图片 46" descr="C:\Users\lenovo\AppData\Local\Microsoft\Windows Live Mail\WLMDSS.tmp\WLM6140.tmp\图2.1.2.png">
                <a:extLst>
                  <a:ext uri="{FF2B5EF4-FFF2-40B4-BE49-F238E27FC236}">
                    <a16:creationId xmlns:a16="http://schemas.microsoft.com/office/drawing/2014/main" id="{6DF731E0-8F2C-4AE1-9004-40B927562BD2}"/>
                  </a:ext>
                </a:extLst>
              </p:cNvPr>
              <p:cNvPicPr/>
              <p:nvPr/>
            </p:nvPicPr>
            <p:blipFill rotWithShape="1">
              <a:blip r:embed="rId8" cstate="print">
                <a:extLst>
                  <a:ext uri="{28A0092B-C50C-407E-A947-70E740481C1C}">
                    <a14:useLocalDpi xmlns:a14="http://schemas.microsoft.com/office/drawing/2010/main" val="0"/>
                  </a:ext>
                </a:extLst>
              </a:blip>
              <a:srcRect l="18004" r="11425"/>
              <a:stretch/>
            </p:blipFill>
            <p:spPr bwMode="auto">
              <a:xfrm>
                <a:off x="329406" y="1849168"/>
                <a:ext cx="1440000" cy="1440000"/>
              </a:xfrm>
              <a:prstGeom prst="rect">
                <a:avLst/>
              </a:prstGeom>
              <a:noFill/>
              <a:ln>
                <a:noFill/>
              </a:ln>
            </p:spPr>
          </p:pic>
          <p:sp>
            <p:nvSpPr>
              <p:cNvPr id="48" name="矩形 47">
                <a:extLst>
                  <a:ext uri="{FF2B5EF4-FFF2-40B4-BE49-F238E27FC236}">
                    <a16:creationId xmlns:a16="http://schemas.microsoft.com/office/drawing/2014/main" id="{A4DB326F-9B2D-4405-8EFD-946A271E7B22}"/>
                  </a:ext>
                </a:extLst>
              </p:cNvPr>
              <p:cNvSpPr/>
              <p:nvPr/>
            </p:nvSpPr>
            <p:spPr>
              <a:xfrm flipH="1">
                <a:off x="2073683" y="3354275"/>
                <a:ext cx="1513868" cy="972424"/>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混合神经</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符号</a:t>
                </a:r>
                <a:r>
                  <a:rPr lang="en-US" altLang="zh-CN" sz="1200" b="1" dirty="0">
                    <a:solidFill>
                      <a:srgbClr val="FF0000"/>
                    </a:solidFill>
                    <a:latin typeface="微软雅黑" panose="020B0503020204020204" pitchFamily="34" charset="-122"/>
                    <a:ea typeface="微软雅黑" panose="020B0503020204020204" pitchFamily="34" charset="-122"/>
                  </a:rPr>
                  <a:t>-</a:t>
                </a:r>
                <a:r>
                  <a:rPr lang="zh-CN" altLang="en-US" sz="1200" b="1" dirty="0">
                    <a:solidFill>
                      <a:srgbClr val="FF0000"/>
                    </a:solidFill>
                    <a:latin typeface="微软雅黑" panose="020B0503020204020204" pitchFamily="34" charset="-122"/>
                    <a:ea typeface="微软雅黑" panose="020B0503020204020204" pitchFamily="34" charset="-122"/>
                  </a:rPr>
                  <a:t>行为计算模式</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49" name="Picture 2" descr="Navigating the wasteland: A perspective on embodied cognition in a ...">
                <a:extLst>
                  <a:ext uri="{FF2B5EF4-FFF2-40B4-BE49-F238E27FC236}">
                    <a16:creationId xmlns:a16="http://schemas.microsoft.com/office/drawing/2014/main" id="{7BE0A4C4-E8F2-440C-83BF-16612CE0D5F7}"/>
                  </a:ext>
                </a:extLst>
              </p:cNvPr>
              <p:cNvPicPr>
                <a:picLocks noChangeArrowheads="1"/>
              </p:cNvPicPr>
              <p:nvPr/>
            </p:nvPicPr>
            <p:blipFill rotWithShape="1">
              <a:blip r:embed="rId9" cstate="print">
                <a:extLst>
                  <a:ext uri="{28A0092B-C50C-407E-A947-70E740481C1C}">
                    <a14:useLocalDpi xmlns:a14="http://schemas.microsoft.com/office/drawing/2010/main" val="0"/>
                  </a:ext>
                </a:extLst>
              </a:blip>
              <a:srcRect l="11377" r="11370"/>
              <a:stretch/>
            </p:blipFill>
            <p:spPr bwMode="auto">
              <a:xfrm>
                <a:off x="2110616" y="1846581"/>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a:extLst>
                  <a:ext uri="{FF2B5EF4-FFF2-40B4-BE49-F238E27FC236}">
                    <a16:creationId xmlns:a16="http://schemas.microsoft.com/office/drawing/2014/main" id="{99E50D02-1B82-442D-BD4C-D056E7729E28}"/>
                  </a:ext>
                </a:extLst>
              </p:cNvPr>
              <p:cNvSpPr/>
              <p:nvPr/>
            </p:nvSpPr>
            <p:spPr>
              <a:xfrm flipH="1">
                <a:off x="5591652" y="3356864"/>
                <a:ext cx="1513868" cy="972424"/>
              </a:xfrm>
              <a:prstGeom prst="rect">
                <a:avLst/>
              </a:prstGeom>
              <a:no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光电耦合非冯诺依曼计算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4F4DC093-85FE-44B3-8377-AB4F53E34FE8}"/>
                  </a:ext>
                </a:extLst>
              </p:cNvPr>
              <p:cNvPicPr>
                <a:picLocks/>
              </p:cNvPicPr>
              <p:nvPr/>
            </p:nvPicPr>
            <p:blipFill>
              <a:blip r:embed="rId10"/>
              <a:stretch>
                <a:fillRect/>
              </a:stretch>
            </p:blipFill>
            <p:spPr>
              <a:xfrm>
                <a:off x="5691061" y="1864467"/>
                <a:ext cx="1315051" cy="1370086"/>
              </a:xfrm>
              <a:prstGeom prst="rect">
                <a:avLst/>
              </a:prstGeom>
            </p:spPr>
          </p:pic>
          <p:sp>
            <p:nvSpPr>
              <p:cNvPr id="52" name="矩形 51">
                <a:extLst>
                  <a:ext uri="{FF2B5EF4-FFF2-40B4-BE49-F238E27FC236}">
                    <a16:creationId xmlns:a16="http://schemas.microsoft.com/office/drawing/2014/main" id="{F84BABC1-70FC-4B52-8F95-715A2F917DB3}"/>
                  </a:ext>
                </a:extLst>
              </p:cNvPr>
              <p:cNvSpPr/>
              <p:nvPr/>
            </p:nvSpPr>
            <p:spPr>
              <a:xfrm flipH="1">
                <a:off x="7289781" y="3477908"/>
                <a:ext cx="1463048" cy="694588"/>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神经形态计算</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53" name="图片 52">
                <a:extLst>
                  <a:ext uri="{FF2B5EF4-FFF2-40B4-BE49-F238E27FC236}">
                    <a16:creationId xmlns:a16="http://schemas.microsoft.com/office/drawing/2014/main" id="{385CE708-9343-4D25-80D1-7E33B95BD1A6}"/>
                  </a:ext>
                </a:extLst>
              </p:cNvPr>
              <p:cNvPicPr>
                <a:picLocks/>
              </p:cNvPicPr>
              <p:nvPr/>
            </p:nvPicPr>
            <p:blipFill>
              <a:blip r:embed="rId11"/>
              <a:stretch>
                <a:fillRect/>
              </a:stretch>
            </p:blipFill>
            <p:spPr>
              <a:xfrm>
                <a:off x="7282836" y="1843222"/>
                <a:ext cx="1476934" cy="1495768"/>
              </a:xfrm>
              <a:prstGeom prst="rect">
                <a:avLst/>
              </a:prstGeom>
            </p:spPr>
          </p:pic>
          <p:sp>
            <p:nvSpPr>
              <p:cNvPr id="54" name="矩形 53">
                <a:extLst>
                  <a:ext uri="{FF2B5EF4-FFF2-40B4-BE49-F238E27FC236}">
                    <a16:creationId xmlns:a16="http://schemas.microsoft.com/office/drawing/2014/main" id="{80FE0F44-5453-4056-BB8A-6155F1DF5E08}"/>
                  </a:ext>
                </a:extLst>
              </p:cNvPr>
              <p:cNvSpPr/>
              <p:nvPr/>
            </p:nvSpPr>
            <p:spPr>
              <a:xfrm flipH="1">
                <a:off x="3853478" y="3356864"/>
                <a:ext cx="1513868" cy="694588"/>
              </a:xfrm>
              <a:prstGeom prst="rect">
                <a:avLst/>
              </a:prstGeom>
              <a:solidFill>
                <a:schemeClr val="bg1"/>
              </a:solidFill>
            </p:spPr>
            <p:txBody>
              <a:bodyPr wrap="square">
                <a:spAutoFit/>
              </a:bodyPr>
              <a:lstStyle/>
              <a:p>
                <a:pPr algn="ctr"/>
                <a:r>
                  <a:rPr lang="zh-CN" altLang="en-US" sz="1200" b="1" dirty="0">
                    <a:solidFill>
                      <a:srgbClr val="FF0000"/>
                    </a:solidFill>
                    <a:latin typeface="微软雅黑" panose="020B0503020204020204" pitchFamily="34" charset="-122"/>
                    <a:ea typeface="微软雅黑" panose="020B0503020204020204" pitchFamily="34" charset="-122"/>
                  </a:rPr>
                  <a:t>多智能体协同与博弈</a:t>
                </a:r>
                <a:endParaRPr lang="en-US" sz="1200" b="1" dirty="0">
                  <a:solidFill>
                    <a:srgbClr val="FF0000"/>
                  </a:solidFill>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39097488-913D-46BE-8259-470673CE4D7E}"/>
                  </a:ext>
                </a:extLst>
              </p:cNvPr>
              <p:cNvPicPr>
                <a:picLocks/>
              </p:cNvPicPr>
              <p:nvPr/>
            </p:nvPicPr>
            <p:blipFill rotWithShape="1">
              <a:blip r:embed="rId12">
                <a:extLst>
                  <a:ext uri="{BEBA8EAE-BF5A-486C-A8C5-ECC9F3942E4B}">
                    <a14:imgProps xmlns:a14="http://schemas.microsoft.com/office/drawing/2010/main">
                      <a14:imgLayer r:embed="rId13">
                        <a14:imgEffect>
                          <a14:brightnessContrast bright="33000"/>
                        </a14:imgEffect>
                      </a14:imgLayer>
                    </a14:imgProps>
                  </a:ext>
                </a:extLst>
              </a:blip>
              <a:srcRect l="20469" r="18008" b="15876"/>
              <a:stretch/>
            </p:blipFill>
            <p:spPr>
              <a:xfrm>
                <a:off x="3897085" y="1943835"/>
                <a:ext cx="1440000" cy="1288576"/>
              </a:xfrm>
              <a:prstGeom prst="rect">
                <a:avLst/>
              </a:prstGeom>
            </p:spPr>
          </p:pic>
        </p:grpSp>
      </p:grpSp>
      <p:sp>
        <p:nvSpPr>
          <p:cNvPr id="70" name="矩形 69">
            <a:extLst>
              <a:ext uri="{FF2B5EF4-FFF2-40B4-BE49-F238E27FC236}">
                <a16:creationId xmlns:a16="http://schemas.microsoft.com/office/drawing/2014/main" id="{67C59767-DA8E-4F5B-9D6B-D7258029EDE2}"/>
              </a:ext>
            </a:extLst>
          </p:cNvPr>
          <p:cNvSpPr/>
          <p:nvPr/>
        </p:nvSpPr>
        <p:spPr>
          <a:xfrm>
            <a:off x="1642299" y="5452136"/>
            <a:ext cx="5967825" cy="261610"/>
          </a:xfrm>
          <a:prstGeom prst="rect">
            <a:avLst/>
          </a:prstGeom>
        </p:spPr>
        <p:txBody>
          <a:bodyPr wrap="square">
            <a:spAutoFit/>
          </a:bodyPr>
          <a:lstStyle/>
          <a:p>
            <a:pPr algn="ctr"/>
            <a:r>
              <a:rPr lang="zh-CN" altLang="en-US" sz="1100" dirty="0">
                <a:ea typeface="Microsoft YaHei" panose="020B0503020204020204" pitchFamily="34" charset="-122"/>
              </a:rPr>
              <a:t>摘自中国人工智能学会《人工智能未来趋势、安全、教育与人类关系》蓝皮书 （2020年11月）</a:t>
            </a:r>
          </a:p>
        </p:txBody>
      </p:sp>
    </p:spTree>
    <p:extLst>
      <p:ext uri="{BB962C8B-B14F-4D97-AF65-F5344CB8AC3E}">
        <p14:creationId xmlns:p14="http://schemas.microsoft.com/office/powerpoint/2010/main" val="368620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p:cNvSpPr>
            <a:spLocks noGrp="1"/>
          </p:cNvSpPr>
          <p:nvPr>
            <p:ph type="title"/>
          </p:nvPr>
        </p:nvSpPr>
        <p:spPr>
          <a:xfrm>
            <a:off x="382387" y="85553"/>
            <a:ext cx="8298005" cy="691563"/>
          </a:xfrm>
        </p:spPr>
        <p:txBody>
          <a:bodyPr>
            <a:noAutofit/>
          </a:bodyPr>
          <a:lstStyle/>
          <a:p>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中国迈向新一代人工智能，</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自然</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子刊</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rPr>
              <a:t>机器智能</a:t>
            </a: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 Vol 2, 312–316, 2020</a:t>
            </a:r>
            <a:endParaRPr lang="zh-CN" altLang="zh-CN" sz="1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114975" y="997207"/>
            <a:ext cx="4144010" cy="4993675"/>
          </a:xfrm>
          <a:prstGeom prst="rect">
            <a:avLst/>
          </a:prstGeom>
        </p:spPr>
        <p:txBody>
          <a:bodyPr wrap="square" lIns="68580" tIns="34290" rIns="68580" bIns="34290">
            <a:spAutoFit/>
          </a:bodyPr>
          <a:lstStyle/>
          <a:p>
            <a:pPr>
              <a:lnSpc>
                <a:spcPct val="200000"/>
              </a:lnSpc>
            </a:pPr>
            <a:r>
              <a:rPr lang="zh-CN" altLang="zh-CN" sz="1600" dirty="0"/>
              <a:t>潘云鹤院士作为通讯作者，与其他人工智能领域</a:t>
            </a:r>
            <a:r>
              <a:rPr lang="zh-CN" altLang="en-US" sz="1600" dirty="0"/>
              <a:t>年轻</a:t>
            </a:r>
            <a:r>
              <a:rPr lang="zh-CN" altLang="zh-CN" sz="1600" dirty="0"/>
              <a:t>学者在《自然》子刊《机器智能》发表题为《中国迈向新一代人工智能》文章，全景扫描了中国新一代人工智能形成过程和发展现状，指出今后中国新一代人工智能发展面临的</a:t>
            </a:r>
            <a:r>
              <a:rPr lang="zh-CN" altLang="en-US" sz="1600" dirty="0"/>
              <a:t>如下</a:t>
            </a:r>
            <a:r>
              <a:rPr lang="zh-CN" altLang="zh-CN" sz="1600" dirty="0"/>
              <a:t>挑战 </a:t>
            </a:r>
            <a:r>
              <a:rPr lang="zh-CN" altLang="en-US" sz="1600" dirty="0"/>
              <a:t>：</a:t>
            </a:r>
            <a:endParaRPr lang="en-US" altLang="zh-CN" sz="1600" dirty="0"/>
          </a:p>
          <a:p>
            <a:pPr marL="285750" indent="-285750">
              <a:lnSpc>
                <a:spcPct val="200000"/>
              </a:lnSpc>
              <a:buFont typeface="Wingdings" panose="05000000000000000000" pitchFamily="2" charset="2"/>
              <a:buChar char="l"/>
            </a:pPr>
            <a:r>
              <a:rPr lang="zh-CN" altLang="zh-CN" sz="1600" b="1" dirty="0">
                <a:solidFill>
                  <a:schemeClr val="tx2"/>
                </a:solidFill>
              </a:rPr>
              <a:t>大力培养人工智能本土一流人才</a:t>
            </a:r>
            <a:endParaRPr lang="en-US" altLang="zh-CN" sz="1600" b="1" dirty="0">
              <a:solidFill>
                <a:schemeClr val="tx2"/>
              </a:solidFill>
            </a:endParaRPr>
          </a:p>
          <a:p>
            <a:pPr marL="285750" indent="-285750">
              <a:lnSpc>
                <a:spcPct val="200000"/>
              </a:lnSpc>
              <a:buFont typeface="Wingdings" panose="05000000000000000000" pitchFamily="2" charset="2"/>
              <a:buChar char="l"/>
            </a:pPr>
            <a:r>
              <a:rPr lang="zh-CN" altLang="zh-CN" sz="1600" b="1" dirty="0">
                <a:solidFill>
                  <a:schemeClr val="tx2"/>
                </a:solidFill>
              </a:rPr>
              <a:t>加强学科交叉下人工智能理论突破</a:t>
            </a:r>
            <a:endParaRPr lang="en-US" altLang="zh-CN" sz="1600" b="1" dirty="0">
              <a:solidFill>
                <a:schemeClr val="tx2"/>
              </a:solidFill>
            </a:endParaRPr>
          </a:p>
          <a:p>
            <a:pPr marL="285750" indent="-285750">
              <a:lnSpc>
                <a:spcPct val="200000"/>
              </a:lnSpc>
              <a:buFont typeface="Wingdings" panose="05000000000000000000" pitchFamily="2" charset="2"/>
              <a:buChar char="l"/>
            </a:pPr>
            <a:r>
              <a:rPr lang="zh-CN" altLang="zh-CN" sz="1600" b="1" dirty="0">
                <a:solidFill>
                  <a:schemeClr val="tx2"/>
                </a:solidFill>
              </a:rPr>
              <a:t>规范人工智能伦理</a:t>
            </a:r>
            <a:endParaRPr lang="en-US" altLang="zh-CN" sz="1600" b="1" dirty="0">
              <a:solidFill>
                <a:schemeClr val="tx2"/>
              </a:solidFill>
            </a:endParaRPr>
          </a:p>
          <a:p>
            <a:pPr marL="285750" indent="-285750">
              <a:lnSpc>
                <a:spcPct val="200000"/>
              </a:lnSpc>
              <a:buFont typeface="Wingdings" panose="05000000000000000000" pitchFamily="2" charset="2"/>
              <a:buChar char="l"/>
            </a:pPr>
            <a:r>
              <a:rPr lang="zh-CN" altLang="zh-CN" sz="1600" b="1" dirty="0">
                <a:solidFill>
                  <a:schemeClr val="tx2"/>
                </a:solidFill>
              </a:rPr>
              <a:t>构建人工智能发展生态</a:t>
            </a:r>
            <a:r>
              <a:rPr lang="zh-CN" altLang="en-US" sz="1600" b="1" dirty="0">
                <a:solidFill>
                  <a:schemeClr val="tx2"/>
                </a:solidFill>
                <a:ea typeface="微软雅黑" panose="020B0503020204020204" pitchFamily="34" charset="-122"/>
              </a:rPr>
              <a:t>（</a:t>
            </a:r>
            <a:r>
              <a:rPr lang="en-US" altLang="zh-CN" sz="1600" b="1" dirty="0">
                <a:solidFill>
                  <a:schemeClr val="tx2"/>
                </a:solidFill>
                <a:ea typeface="微软雅黑" panose="020B0503020204020204" pitchFamily="34" charset="-122"/>
              </a:rPr>
              <a:t>AI Ecosystem</a:t>
            </a:r>
            <a:r>
              <a:rPr lang="zh-CN" altLang="en-US" sz="1600" b="1" dirty="0">
                <a:solidFill>
                  <a:schemeClr val="tx2"/>
                </a:solidFill>
              </a:rPr>
              <a:t>）</a:t>
            </a:r>
            <a:endParaRPr lang="en-US" altLang="zh-CN" sz="1600" b="1" dirty="0">
              <a:solidFill>
                <a:schemeClr val="tx2"/>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490" y="2263227"/>
            <a:ext cx="4577816" cy="236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9772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nvPr>
        </p:nvSpPr>
        <p:spPr>
          <a:xfrm>
            <a:off x="486550" y="108296"/>
            <a:ext cx="8365349" cy="657727"/>
          </a:xfrm>
        </p:spPr>
        <p:txBody>
          <a:bodyPr/>
          <a:lstStyle/>
          <a:p>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推动人工智能生态发展：构建良好生态 （</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AI ecosystem</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a:t>
            </a:r>
          </a:p>
        </p:txBody>
      </p:sp>
      <p:graphicFrame>
        <p:nvGraphicFramePr>
          <p:cNvPr id="4" name="表格 3"/>
          <p:cNvGraphicFramePr>
            <a:graphicFrameLocks noGrp="1"/>
          </p:cNvGraphicFramePr>
          <p:nvPr>
            <p:extLst/>
          </p:nvPr>
        </p:nvGraphicFramePr>
        <p:xfrm>
          <a:off x="178420" y="1223853"/>
          <a:ext cx="8809462" cy="5319666"/>
        </p:xfrm>
        <a:graphic>
          <a:graphicData uri="http://schemas.openxmlformats.org/drawingml/2006/table">
            <a:tbl>
              <a:tblPr firstRow="1" firstCol="1" bandRow="1">
                <a:tableStyleId>{5C22544A-7EE6-4342-B048-85BDC9FD1C3A}</a:tableStyleId>
              </a:tblPr>
              <a:tblGrid>
                <a:gridCol w="2062975">
                  <a:extLst>
                    <a:ext uri="{9D8B030D-6E8A-4147-A177-3AD203B41FA5}">
                      <a16:colId xmlns:a16="http://schemas.microsoft.com/office/drawing/2014/main" val="20000"/>
                    </a:ext>
                  </a:extLst>
                </a:gridCol>
                <a:gridCol w="3211551">
                  <a:extLst>
                    <a:ext uri="{9D8B030D-6E8A-4147-A177-3AD203B41FA5}">
                      <a16:colId xmlns:a16="http://schemas.microsoft.com/office/drawing/2014/main" val="20001"/>
                    </a:ext>
                  </a:extLst>
                </a:gridCol>
                <a:gridCol w="3534936">
                  <a:extLst>
                    <a:ext uri="{9D8B030D-6E8A-4147-A177-3AD203B41FA5}">
                      <a16:colId xmlns:a16="http://schemas.microsoft.com/office/drawing/2014/main" val="20002"/>
                    </a:ext>
                  </a:extLst>
                </a:gridCol>
              </a:tblGrid>
              <a:tr h="1792224">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国家新一代人工智能</a:t>
                      </a: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开放创新平台（</a:t>
                      </a:r>
                      <a:r>
                        <a:rPr lang="en-US" altLang="zh-CN" sz="1200" b="0" kern="1200" dirty="0">
                          <a:solidFill>
                            <a:schemeClr val="tx1"/>
                          </a:solidFill>
                          <a:effectLst/>
                          <a:latin typeface="+mn-lt"/>
                          <a:ea typeface="+mn-ea"/>
                          <a:cs typeface="+mn-cs"/>
                        </a:rPr>
                        <a:t>15</a:t>
                      </a:r>
                      <a:r>
                        <a:rPr lang="zh-CN" altLang="en-US" sz="1200" b="0" kern="1200" dirty="0">
                          <a:solidFill>
                            <a:schemeClr val="tx1"/>
                          </a:solidFill>
                          <a:effectLst/>
                          <a:latin typeface="+mn-lt"/>
                          <a:ea typeface="+mn-ea"/>
                          <a:cs typeface="+mn-cs"/>
                        </a:rPr>
                        <a:t>个）</a:t>
                      </a: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聚焦人工智能重点细分领域，充分发挥行业领军企业、研究机构的引领示范作用，整合技术资源、产业链资源和金融资源，持续输出人工智能核心研发能力和服务能力的重要创新载体。</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自动驾驶（百度）、城市大脑（阿里云）、医疗影像（腾讯）、智能语音（科大讯飞公司）、智能视觉（商汤集团）、视觉计算（上海依图）、营销智能（明略科技）、基础软硬件（华为）、普惠金融（中国平安）、视频感知（海康威视）、智能供应链（京东），图像感知（旷视）、安全大脑（</a:t>
                      </a:r>
                      <a:r>
                        <a:rPr lang="en-US" altLang="zh-CN" sz="1200" b="0" kern="1200" dirty="0">
                          <a:solidFill>
                            <a:schemeClr val="tx1"/>
                          </a:solidFill>
                          <a:effectLst/>
                          <a:latin typeface="+mn-lt"/>
                          <a:ea typeface="+mn-ea"/>
                          <a:cs typeface="+mn-cs"/>
                        </a:rPr>
                        <a:t>360</a:t>
                      </a:r>
                      <a:r>
                        <a:rPr lang="zh-CN" altLang="en-US" sz="1200" b="0" kern="1200" dirty="0">
                          <a:solidFill>
                            <a:schemeClr val="tx1"/>
                          </a:solidFill>
                          <a:effectLst/>
                          <a:latin typeface="+mn-lt"/>
                          <a:ea typeface="+mn-ea"/>
                          <a:cs typeface="+mn-cs"/>
                        </a:rPr>
                        <a:t>）、智慧教育（好未来）、智能家居（小米）</a:t>
                      </a: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212105">
                <a:tc>
                  <a:txBody>
                    <a:bodyPr/>
                    <a:lstStyle/>
                    <a:p>
                      <a:pPr marL="0" algn="ctr" defTabSz="914400" rtl="0" eaLnBrk="1" latinLnBrk="0" hangingPunct="1">
                        <a:lnSpc>
                          <a:spcPct val="140000"/>
                        </a:lnSpc>
                        <a:spcAft>
                          <a:spcPts val="0"/>
                        </a:spcAft>
                      </a:pP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国家新一代人工智能</a:t>
                      </a:r>
                      <a:endParaRPr lang="en-US" alt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创新发展试验区（</a:t>
                      </a:r>
                      <a:r>
                        <a:rPr lang="en-US" altLang="zh-CN" sz="1200" b="0" kern="1200" dirty="0">
                          <a:solidFill>
                            <a:schemeClr val="tx1"/>
                          </a:solidFill>
                          <a:effectLst/>
                          <a:latin typeface="+mn-lt"/>
                          <a:ea typeface="+mn-ea"/>
                          <a:cs typeface="+mn-cs"/>
                        </a:rPr>
                        <a:t>13</a:t>
                      </a:r>
                      <a:r>
                        <a:rPr lang="zh-CN" altLang="en-US" sz="1200" b="0" kern="1200" dirty="0">
                          <a:solidFill>
                            <a:schemeClr val="tx1"/>
                          </a:solidFill>
                          <a:effectLst/>
                          <a:latin typeface="+mn-lt"/>
                          <a:ea typeface="+mn-ea"/>
                          <a:cs typeface="+mn-cs"/>
                        </a:rPr>
                        <a:t>个）</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发挥地方主体作用，在体制机制、政策法规等方面先行先试，形成促进人工智能与经济社会发展深度融合的新路径，探索智能时代政府治理的新方式，推动新一代人工智能健康发展</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北京、上海、合肥、杭州、深圳、天津、德清、重庆、成都、西安、济南、武汉、广州</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80160">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人工智能创新应用先导区</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定位于攻破难点、痛点的“先锋队”，定位于探索新机制新方法的“试验田”，定位于培养产业发展的“主力军”。鼓励新技术新产品先行先试，着力夯实技术</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产业系统迭代发展的基础</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lnSpc>
                          <a:spcPct val="140000"/>
                        </a:lnSpc>
                        <a:spcAft>
                          <a:spcPts val="0"/>
                        </a:spcAft>
                      </a:pPr>
                      <a:r>
                        <a:rPr lang="en-US" sz="1200" b="0" kern="1200" dirty="0">
                          <a:solidFill>
                            <a:schemeClr val="tx1"/>
                          </a:solidFill>
                          <a:effectLst/>
                          <a:latin typeface="+mn-lt"/>
                          <a:ea typeface="+mn-ea"/>
                          <a:cs typeface="+mn-cs"/>
                        </a:rPr>
                        <a:t> </a:t>
                      </a:r>
                      <a:endParaRPr lang="zh-CN" sz="1200" b="0" kern="1200" dirty="0">
                        <a:solidFill>
                          <a:schemeClr val="tx1"/>
                        </a:solidFill>
                        <a:effectLst/>
                        <a:latin typeface="+mn-lt"/>
                        <a:ea typeface="+mn-ea"/>
                        <a:cs typeface="+mn-cs"/>
                      </a:endParaRPr>
                    </a:p>
                    <a:p>
                      <a:pPr marL="0" algn="ctr" defTabSz="914400" rtl="0" eaLnBrk="1" latinLnBrk="0" hangingPunct="1">
                        <a:lnSpc>
                          <a:spcPct val="140000"/>
                        </a:lnSpc>
                        <a:spcAft>
                          <a:spcPts val="0"/>
                        </a:spcAft>
                      </a:pPr>
                      <a:r>
                        <a:rPr lang="zh-CN" altLang="en-US" sz="1200" b="0" kern="1200" dirty="0">
                          <a:solidFill>
                            <a:schemeClr val="tx1"/>
                          </a:solidFill>
                          <a:effectLst/>
                          <a:latin typeface="+mn-lt"/>
                          <a:ea typeface="+mn-ea"/>
                          <a:cs typeface="+mn-cs"/>
                        </a:rPr>
                        <a:t>上海（浦东新区）、深圳、济南</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青岛</a:t>
                      </a: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29056">
                <a:tc gridSpan="3">
                  <a:txBody>
                    <a:bodyPr/>
                    <a:lstStyle/>
                    <a:p>
                      <a:pPr marL="0" indent="0" algn="ctr">
                        <a:spcAft>
                          <a:spcPts val="0"/>
                        </a:spcAft>
                        <a:buFont typeface="Wingdings" panose="05000000000000000000" pitchFamily="2" charset="2"/>
                        <a:buNone/>
                      </a:pPr>
                      <a:endParaRPr lang="en-US" altLang="zh-CN" sz="1600" b="0" kern="100" dirty="0">
                        <a:solidFill>
                          <a:srgbClr val="000000"/>
                        </a:solidFill>
                        <a:effectLst/>
                        <a:latin typeface="+mn-lt"/>
                        <a:ea typeface="楷体"/>
                        <a:cs typeface="Times New Roman"/>
                      </a:endParaRPr>
                    </a:p>
                    <a:p>
                      <a:pPr marL="0" indent="0" algn="ctr">
                        <a:spcAft>
                          <a:spcPts val="0"/>
                        </a:spcAft>
                        <a:buFont typeface="Wingdings" panose="05000000000000000000" pitchFamily="2" charset="2"/>
                        <a:buNone/>
                      </a:pPr>
                      <a:r>
                        <a:rPr lang="zh-CN" altLang="en-US" sz="1600" b="0" kern="100" dirty="0">
                          <a:solidFill>
                            <a:srgbClr val="000000"/>
                          </a:solidFill>
                          <a:effectLst/>
                          <a:latin typeface="+mn-lt"/>
                          <a:ea typeface="楷体"/>
                          <a:cs typeface="Times New Roman"/>
                        </a:rPr>
                        <a:t>人才培养和创新载体（</a:t>
                      </a:r>
                      <a:r>
                        <a:rPr lang="en-US" altLang="zh-CN" sz="1600" b="0" kern="100" dirty="0">
                          <a:solidFill>
                            <a:srgbClr val="000000"/>
                          </a:solidFill>
                          <a:effectLst/>
                          <a:latin typeface="+mn-lt"/>
                          <a:ea typeface="楷体"/>
                          <a:cs typeface="Times New Roman"/>
                        </a:rPr>
                        <a:t>215</a:t>
                      </a:r>
                      <a:r>
                        <a:rPr lang="zh-CN" altLang="en-US" sz="1600" b="0" kern="100" dirty="0">
                          <a:solidFill>
                            <a:srgbClr val="000000"/>
                          </a:solidFill>
                          <a:effectLst/>
                          <a:latin typeface="+mn-lt"/>
                          <a:ea typeface="楷体"/>
                          <a:cs typeface="Times New Roman"/>
                        </a:rPr>
                        <a:t>高校设置人工智能本科专业、</a:t>
                      </a:r>
                      <a:r>
                        <a:rPr lang="en-US" altLang="zh-CN" sz="1600" b="0" kern="100" dirty="0">
                          <a:solidFill>
                            <a:srgbClr val="000000"/>
                          </a:solidFill>
                          <a:effectLst/>
                          <a:latin typeface="+mn-lt"/>
                          <a:ea typeface="楷体"/>
                          <a:cs typeface="Times New Roman"/>
                        </a:rPr>
                        <a:t>185</a:t>
                      </a:r>
                      <a:r>
                        <a:rPr lang="zh-CN" altLang="zh-CN" sz="1600" b="0" kern="100" dirty="0">
                          <a:solidFill>
                            <a:srgbClr val="000000"/>
                          </a:solidFill>
                          <a:effectLst/>
                          <a:latin typeface="+mn-lt"/>
                          <a:ea typeface="楷体"/>
                          <a:cs typeface="Times New Roman"/>
                        </a:rPr>
                        <a:t>所高校设置智能科学与技术本科专业</a:t>
                      </a:r>
                      <a:r>
                        <a:rPr lang="zh-CN" altLang="en-US" sz="1600" b="0" kern="100" dirty="0">
                          <a:solidFill>
                            <a:srgbClr val="000000"/>
                          </a:solidFill>
                          <a:effectLst/>
                          <a:latin typeface="+mn-lt"/>
                          <a:ea typeface="楷体"/>
                          <a:cs typeface="Times New Roman"/>
                        </a:rPr>
                        <a:t>、</a:t>
                      </a:r>
                      <a:r>
                        <a:rPr lang="en-US" altLang="zh-CN" sz="1600" b="0" kern="100" dirty="0">
                          <a:solidFill>
                            <a:srgbClr val="000000"/>
                          </a:solidFill>
                          <a:effectLst/>
                          <a:latin typeface="+mn-lt"/>
                          <a:ea typeface="楷体"/>
                          <a:cs typeface="Times New Roman"/>
                        </a:rPr>
                        <a:t>171</a:t>
                      </a:r>
                      <a:r>
                        <a:rPr lang="zh-CN" altLang="en-US" sz="1600" b="0" kern="100" dirty="0">
                          <a:solidFill>
                            <a:srgbClr val="000000"/>
                          </a:solidFill>
                          <a:effectLst/>
                          <a:latin typeface="+mn-lt"/>
                          <a:ea typeface="楷体"/>
                          <a:cs typeface="Times New Roman"/>
                        </a:rPr>
                        <a:t>所</a:t>
                      </a:r>
                      <a:r>
                        <a:rPr lang="zh-CN" altLang="zh-CN" sz="1600" b="0" kern="100" dirty="0">
                          <a:solidFill>
                            <a:srgbClr val="000000"/>
                          </a:solidFill>
                          <a:effectLst/>
                          <a:latin typeface="+mn-lt"/>
                          <a:ea typeface="楷体"/>
                          <a:cs typeface="Times New Roman"/>
                        </a:rPr>
                        <a:t>普通高等学校高等职业教育（专科）</a:t>
                      </a:r>
                      <a:r>
                        <a:rPr lang="zh-CN" altLang="en-US" sz="1600" b="0" kern="100" dirty="0">
                          <a:solidFill>
                            <a:srgbClr val="000000"/>
                          </a:solidFill>
                          <a:effectLst/>
                          <a:latin typeface="+mn-lt"/>
                          <a:ea typeface="楷体"/>
                          <a:cs typeface="Times New Roman"/>
                        </a:rPr>
                        <a:t>设置</a:t>
                      </a:r>
                      <a:r>
                        <a:rPr lang="en-US" altLang="zh-CN" sz="1600" b="0" kern="100" dirty="0">
                          <a:solidFill>
                            <a:srgbClr val="000000"/>
                          </a:solidFill>
                          <a:effectLst/>
                          <a:latin typeface="+mn-lt"/>
                          <a:ea typeface="楷体"/>
                          <a:cs typeface="Times New Roman"/>
                        </a:rPr>
                        <a:t>“</a:t>
                      </a:r>
                      <a:r>
                        <a:rPr lang="zh-CN" altLang="zh-CN" sz="1600" b="0" kern="100" dirty="0">
                          <a:solidFill>
                            <a:srgbClr val="000000"/>
                          </a:solidFill>
                          <a:effectLst/>
                          <a:latin typeface="+mn-lt"/>
                          <a:ea typeface="楷体"/>
                          <a:cs typeface="Times New Roman"/>
                        </a:rPr>
                        <a:t>人工智能技术服务</a:t>
                      </a:r>
                      <a:r>
                        <a:rPr lang="en-US" altLang="zh-CN" sz="1600" b="0" kern="100" dirty="0">
                          <a:solidFill>
                            <a:srgbClr val="000000"/>
                          </a:solidFill>
                          <a:effectLst/>
                          <a:latin typeface="+mn-lt"/>
                          <a:ea typeface="楷体"/>
                          <a:cs typeface="Times New Roman"/>
                        </a:rPr>
                        <a:t>“</a:t>
                      </a:r>
                      <a:r>
                        <a:rPr lang="zh-CN" altLang="zh-CN" sz="1600" b="0" kern="100" dirty="0">
                          <a:solidFill>
                            <a:srgbClr val="000000"/>
                          </a:solidFill>
                          <a:effectLst/>
                          <a:latin typeface="+mn-lt"/>
                          <a:ea typeface="楷体"/>
                          <a:cs typeface="Times New Roman"/>
                        </a:rPr>
                        <a:t>专业</a:t>
                      </a:r>
                    </a:p>
                    <a:p>
                      <a:pPr marL="0" algn="ctr" defTabSz="914400" rtl="0" eaLnBrk="1" latinLnBrk="0" hangingPunct="1">
                        <a:lnSpc>
                          <a:spcPct val="140000"/>
                        </a:lnSpc>
                        <a:spcAft>
                          <a:spcPts val="0"/>
                        </a:spcAft>
                      </a:pPr>
                      <a:endParaRPr lang="zh-CN" sz="16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40000"/>
                        </a:lnSpc>
                        <a:spcAft>
                          <a:spcPts val="0"/>
                        </a:spcAft>
                      </a:pP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ctr" defTabSz="914400" rtl="0" eaLnBrk="1" latinLnBrk="0" hangingPunct="1">
                        <a:lnSpc>
                          <a:spcPct val="140000"/>
                        </a:lnSpc>
                        <a:spcAft>
                          <a:spcPts val="0"/>
                        </a:spcAft>
                      </a:pPr>
                      <a:endParaRPr lang="zh-CN" sz="1200" b="0" kern="1200" dirty="0">
                        <a:solidFill>
                          <a:schemeClr val="tx1"/>
                        </a:solidFill>
                        <a:effectLst/>
                        <a:latin typeface="+mn-lt"/>
                        <a:ea typeface="+mn-ea"/>
                        <a:cs typeface="+mn-cs"/>
                      </a:endParaRPr>
                    </a:p>
                  </a:txBody>
                  <a:tcPr marL="67110" marR="6711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1533992"/>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白底灰边-Office2010风格" id="{A4FB97DD-19BC-49FC-8F3F-E7D8E49AC664}" vid="{03B40C34-2A24-480B-ADA3-2497218558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16070</TotalTime>
  <Words>1141</Words>
  <Application>Microsoft Office PowerPoint</Application>
  <PresentationFormat>全屏显示(4:3)</PresentationFormat>
  <Paragraphs>161</Paragraphs>
  <Slides>10</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黑体</vt:lpstr>
      <vt:lpstr>楷体</vt:lpstr>
      <vt:lpstr>宋体</vt:lpstr>
      <vt:lpstr>微软雅黑</vt:lpstr>
      <vt:lpstr>微软雅黑</vt:lpstr>
      <vt:lpstr>Arial</vt:lpstr>
      <vt:lpstr>Calibri</vt:lpstr>
      <vt:lpstr>Tahoma</vt:lpstr>
      <vt:lpstr>Times New Roman</vt:lpstr>
      <vt:lpstr>Wingdings</vt:lpstr>
      <vt:lpstr>白底灰边-Office2010风格</vt:lpstr>
      <vt:lpstr>人工智能未来发展和趋势  教学课程组    </vt:lpstr>
      <vt:lpstr>《人工智能导论：模型与算法》主体内容</vt:lpstr>
      <vt:lpstr>PowerPoint 演示文稿</vt:lpstr>
      <vt:lpstr>人类智能与机器智能存在巨大不同</vt:lpstr>
      <vt:lpstr>吾生也有涯、而知也无涯</vt:lpstr>
      <vt:lpstr>人工智能未来：行之力则知愈进，知之深则行愈达</vt:lpstr>
      <vt:lpstr>人工智能未来：行之力则知愈进，知之深则行愈达</vt:lpstr>
      <vt:lpstr>中国迈向新一代人工智能，《自然》子刊《机器智能》, Vol 2, 312–316, 2020</vt:lpstr>
      <vt:lpstr>推动人工智能生态发展：构建良好生态 （AI ecosystem）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1649</cp:revision>
  <dcterms:created xsi:type="dcterms:W3CDTF">2018-01-15T02:11:01Z</dcterms:created>
  <dcterms:modified xsi:type="dcterms:W3CDTF">2021-06-20T04:44:36Z</dcterms:modified>
</cp:coreProperties>
</file>